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301" r:id="rId2"/>
    <p:sldId id="302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13" r:id="rId14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95"/>
    <p:restoredTop sz="62337"/>
  </p:normalViewPr>
  <p:slideViewPr>
    <p:cSldViewPr snapToGrid="0" snapToObjects="1">
      <p:cViewPr varScale="1">
        <p:scale>
          <a:sx n="83" d="100"/>
          <a:sy n="83" d="100"/>
        </p:scale>
        <p:origin x="192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png>
</file>

<file path=ppt/media/image12.svg>
</file>

<file path=ppt/media/image13.tiff>
</file>

<file path=ppt/media/image14.png>
</file>

<file path=ppt/media/image15.tiff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6274C-D1C1-1841-9B98-5C74E72887B6}" type="datetimeFigureOut">
              <a:rPr kumimoji="1" lang="zh-CN" altLang="en-US" smtClean="0"/>
              <a:t>2019/7/4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450D4-F945-DD4F-843C-4A6573BE3A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78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显微镜有一定的可视范围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但显然最中央的区域成像质量是最佳的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要练习将病人的眼睛放在显微镜视野的中央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在实验室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做猪眼练习时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很多同学在术中把承放猪眼的支架托盘挪来挪去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甚至旋转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记住在实际手术中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病人是不可移动的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也是不可旋转的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要用脚踏调位置。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另外注意镜下可视范围大于录像可视范围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如果你真的好好录制自己手术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很可能在前几次手术时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根本录不到患者的眼球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19032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良好的支撑是基础，动作稳定的另一个原则就是力量使用与精确控制要分开。回顾一下外科操作基础中的剪刀使用的方法，我们会发现，即使在一只手的操作中，拇指和中指是在剪刀上使用力量的，而示指压住剪刀连接点是用来控制方向的。在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中常见的是，在推注年弹剂的时候应该需要双手操作，一只手推年弹剂的注射器，另一只手手心向下控制针头连接的部位。因为年弹剂在推动的时候需要很大的力量，如果单手操作，拇指使劲的过程中不可避免的会发生严重的抖动，加上注射器作为一个杠杆的放大作用，针尖会在推年弹剂的时候剧烈的抖动，而使用双手操作则可以避免这样的问题出现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0958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动作稳定的第三个原则是行动要有目的性。初学者应该经常看看自己的手术录像，你会发现自己有一些“多余的动作”，录像中的一些动作显得毫无目的，莫名其妙。试着根据手术录像回忆手术过程中的场景，给自己的每一个动作找到行动的“证据”，找不到“证据”或者“理由”的，就是无意义的动作。多余的动作越少，越少出错，手术的效率越高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7941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显微操作禁忌突然的动作，禁忌使用暴力。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眼内操作只是在不超过</a:t>
            </a:r>
            <a:r>
              <a:rPr kumimoji="1" lang="en-US" altLang="zh-CN" dirty="0"/>
              <a:t>25mm</a:t>
            </a:r>
            <a:r>
              <a:rPr kumimoji="1" lang="zh-CN" altLang="en-US" dirty="0"/>
              <a:t>的范围内，对于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更是在</a:t>
            </a:r>
            <a:r>
              <a:rPr kumimoji="1" lang="en-US" altLang="zh-CN" dirty="0"/>
              <a:t>10mm</a:t>
            </a:r>
            <a:r>
              <a:rPr kumimoji="1" lang="zh-CN" altLang="en-US" dirty="0"/>
              <a:t>之内，</a:t>
            </a:r>
            <a:r>
              <a:rPr kumimoji="1" lang="en-US" altLang="zh-CN" dirty="0"/>
              <a:t>2-3mm</a:t>
            </a:r>
            <a:r>
              <a:rPr kumimoji="1" lang="zh-CN" altLang="en-US" dirty="0"/>
              <a:t>的动作移动已经是非常明显的了。显微操作不可以突然运动，比如穿刺时的突然落空，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针尖在眼内无意识的抖动等。要避免穿刺时的落空，一是要使用锋利的刀具，要让管理器械的医生或者护士明白，一把钝刀产生的麻烦和风险要远远高于它节省下来的成本，越是初学者越要要用好东西，好东西才省钱，</a:t>
            </a:r>
            <a:r>
              <a:rPr lang="zh-CN" altLang="en-US" dirty="0"/>
              <a:t>倚天剑和屠龙刀是给不会打架的人用的</a:t>
            </a:r>
            <a:r>
              <a:rPr kumimoji="1" lang="zh-CN" altLang="en-US" dirty="0"/>
              <a:t>；第二是要增加眼内的压力，穿刺的时候眼球首先发生形变，形变使内部压力上升，才产生抵抗穿刺刀的阻力，然后组织才被割裂。眼球内部的压力越低，越要更大的形变才能使内部压力上升到足够，如果能够通过注射年弹剂之类的方法提高眼压，可以使做切口更容易；第三是要注意刀最宽的地方在进入和突破组织的时候，最宽的地方一旦进入眼内阻力就突然消失，之前一定要控制自己的力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30856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显微操作的训练中，要培养自己对未来的预知能力，在打算做一个动作的时候，要提前预见到这个动作可能产生哪些后果，有点像下棋，在走一步之前，要设想出可能遇到的情况和对策。这个预知能力是在看手术练手术中不断培养的，看手术的时候要关注每一个细节，主任、教授的某一个细小的动作，可能具有一定的含义，能够避免后续一些危险。比如有很多医生可能拿到年弹剂的时候，习惯性地会拧一下针头，是因为万一助手不靠谱，针头没有锁住，有可能在推注年弹剂的时候飞出去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好的医生不仅仅从自己的经验中学习，还可以从别人的教训中学习，看到自己或者其他医生出现了手术的困难，录下来，仔细分析，看是之前的那一个动作有改进的可能。时间长了，就可以看出哪些动作是危险动作应当避免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6301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在手术中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术者尽量不要使眼睛离开显微镜目镜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一旦术者的眼睛离开显微镜目镜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患者眼内不可有任何手术器械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如果你眼睛离开目镜去取器械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左手还留着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chopper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在患者眼内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等再回来看时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恐怕后囊或者虹膜早被钩破了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要学会眼睛不离开显微镜就可以传递手术器械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顺便说，初学者不要追求手术的速度，其实初学者的速度慢，并非在撕囊或者超声时花费多少时间，而是在各种无效的废动作里浪费了许多时间，逐渐减少这些浪费，手术连贯了，速度自然就快了。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810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眼睛不离开显微镜就可以传递手术器械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很多同学不敢做这个动作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眼睛不离开显微镜时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手里拿着器械却找不到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这是因为人脑总觉得物体是在视线的延长线上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而显微镜上有反射镜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所以物体实际比视线所在位置更靠近自己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练习时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把器械向自己怀里拉近一些可能就可以找到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zh-CN" dirty="0"/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但好在人脑有强大的纠错能力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大约只需要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分钟的简单训练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就可以习惯眼不离镜取放器械了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练习方法也很简单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找个同伴为你传递器械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比如一支笔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眼不离镜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用笔在镜下往纸上画个点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然后再递出去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练习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受用一辈子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980240-D828-4478-88EC-CBB3BECB593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742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每一个到我实验室来练习手术的医生我都会问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是否从病人视角看过手术显微镜的物镜是什么样子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大约教了好几百位医生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真正看过的人一只手就可以数过来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这是两种显微镜的物镜照片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两个小圆就是物镜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而发亮的是光源的反射镜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可见光源和物镜并不是在同一个位置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352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所谓眼底红反光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是显微镜的光源将光投射到眼底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再反射回来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被物镜接收到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从示意图中可以看出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如果把眼底简化成一个垂直于眼轴的平面镜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那么入射角等于反射角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眼轴最多只能在光源和物镜的角平分线之内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否则反射光就离开物镜了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听过科主任对病人喊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看灯的时候眼轴指向光源附近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反射光容易进入物镜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红反光会比较明显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2084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这是今天的作业：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首先，</a:t>
            </a:r>
            <a:r>
              <a:rPr kumimoji="1" lang="zh-CN" altLang="en-US" dirty="0"/>
              <a:t>练习眼不离镜传递器械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然后，用手机给显微镜底部拍照，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取吸管一根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底部塞些铝箔，放在镜下观察反光，转动角度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观察反光，剪成不同长度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观察反光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不知道你有没有去过验光室学习检影验光，如果没有的话，一定要去学习一下。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208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在进入后续的操作训练之前，我要再补充一些显微操作的原则。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记得我在刚进临床学习物诊的时候，老师就对我们说：“习惯成自然，再改就很难”。做眼科显微手术，一开始就要有良好的操作习惯。</a:t>
            </a:r>
          </a:p>
          <a:p>
            <a:r>
              <a:rPr kumimoji="1" lang="zh-CN" altLang="en-US" dirty="0"/>
              <a:t>做好显微手术最基本的原则是：舒适和放松。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第一，是要让自己舒适和放松。之前已经讲过一个良好的坐姿能够保持身体的稳定和四肢的灵活。这里不再赘述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第二，是要让病人舒适和放松。手术总是在麻醉下进行的，教授说过，要在最好的麻醉时间内完成手术最重要的部分。白内障手术时间很短，不到一刻钟就完成了，所以我们可能给病人表面麻醉或者至多给予球后麻醉，但是一旦出现破后囊、掉核之类，恐怕手术时间就要延长许多，半小时到一小时都可能。如果要后节协助，则可能时间更长。随着手术时间的延长，麻醉的效果会越来越差，病人会开始各种躁动。如果病人的卧姿再不舒服，能够配合手术的时间就会缩短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病人的身体要躺舒适，手术要求头部要平放。许多人是不适应去枕平卧的，去枕以后反而过度仰头，要制止。要求病人的眼睛要看灯，这样才有良好的红反光。做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手术，要避免病人的眼睛向下看，否则手术之中超声能量容易伤到角膜内皮。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看看你医院的手术床，有些手术床非常高级，有很多部分是可以调整。甚至可以调整身体和头部之间的角度，这样驼背或者强制性脊柱炎的病人，也有可能通过调整手术床，放低或者抬高身体，达到头部水平。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显微手术，或者说任何手术，都是基本手术的叠加。复杂的手术，可以拆解成一系列简单的操作，然后逐一完成。反之，如果基本操作有问题，增加了每个简单操作的难度，那么简单的手术可能也会越做越复杂。</a:t>
            </a:r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9346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眼科医生的手是不能抖的。如果第一次上台，手抖个不停，就没人愿意再教你做手术了。</a:t>
            </a:r>
            <a:endParaRPr kumimoji="1" lang="en-US" altLang="zh-CN" dirty="0"/>
          </a:p>
          <a:p>
            <a:r>
              <a:rPr kumimoji="1" lang="zh-CN" altLang="en-US" dirty="0"/>
              <a:t>不久前我随手翻到一篇关于手术手抖综述，神经外科医生对手抖的问题也非常重视，有不少关于手术手抖的文章是神经外科的。</a:t>
            </a:r>
            <a:endParaRPr kumimoji="1" lang="en-US" altLang="zh-CN" dirty="0"/>
          </a:p>
          <a:p>
            <a:r>
              <a:rPr kumimoji="1" lang="zh-CN" altLang="en-US" dirty="0"/>
              <a:t>综述罗列了</a:t>
            </a:r>
            <a:r>
              <a:rPr kumimoji="1" lang="en-US" altLang="zh-CN" dirty="0"/>
              <a:t>7</a:t>
            </a:r>
            <a:r>
              <a:rPr kumimoji="1" lang="zh-CN" altLang="en-US" dirty="0"/>
              <a:t>个因素。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音乐因人而异，高手听了放松，新手不一定。但通常手术室里音乐新手说了不算，也没什么办法。</a:t>
            </a:r>
            <a:endParaRPr kumimoji="1" lang="en-US" altLang="zh-CN" dirty="0"/>
          </a:p>
          <a:p>
            <a:r>
              <a:rPr kumimoji="1" lang="zh-CN" altLang="en-US" dirty="0"/>
              <a:t>咖啡因会增加手抖，除非已经是咖啡因耐受，否则上台前还是不要喝咖啡了。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使用</a:t>
            </a:r>
            <a:r>
              <a:rPr lang="el-GR" altLang="zh-CN" dirty="0" err="1"/>
              <a:t>beta</a:t>
            </a:r>
            <a:r>
              <a:rPr lang="zh-CN" altLang="en-US" dirty="0"/>
              <a:t>受体阻滞剂，特别是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普萘洛尔，是能够降低手抖的，数据来自于一个随机双盲的研究，实验对象居然是眼科住院医。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体育锻炼会增加手抖，但跟运动动作和方式有关，单纯的有氧运动恢复最快，可能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小时后影响就没有了，但其他的运动，特别是上肢的阻力运动，可能影响会持续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24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小时，如果第二天要上台手术，那么前一天可能还是不要做上肢肌肉的锻炼。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睡眠剥夺会增加手抖，如果可能，下夜班就好好休息吧。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前一天饮酒会增加手抖，而且遇到危机情况响应速度可能也会受影响。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手术持续时间长，可能会增加手抖。对于新手来说，如果已经出现了超出自己控制范围的并发症，赶紧向上级医师求救，不要自己硬扛。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术者良好的姿态，和手术床手术椅上对术者手、手腕、手臂良好的支撑可以降低手抖。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3475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要对详细说说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要想动作稳定，就必须要有支撑，在移动点最近的关节处要有支撑，对于眼科显微手术，就是手腕。手腕支撑好了，肘和肩的运动干扰就可以减到最低。在手术时，理想的支撑部位是双手的小鱼际，也可以在收拢手指后，用环指和小指</a:t>
            </a:r>
            <a:r>
              <a:rPr kumimoji="1" lang="zh-CN" altLang="en-US"/>
              <a:t>的外侧支撑</a:t>
            </a:r>
            <a:r>
              <a:rPr kumimoji="1" lang="zh-CN" altLang="en-US" dirty="0"/>
              <a:t>在病人的前额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由于头部成半球形，有些医生可能会使用环指和小指支撑在颞侧，形成一个类似三角架的结构，这是很多人刚刚开始做显微手术时的习惯。但这是个严重错误的动作，请务必认识到并且纠正。环指和小指是全身最没有力量的部分之一，如此支撑短时间以后手指就会因为无力而抖动，导致整个手的抖动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3748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ubmed/29325962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ci-hub.tw/10.1016/j.wneu.2018.01.00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54" b="98887" l="965" r="943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4823968">
            <a:off x="-553176" y="2366402"/>
            <a:ext cx="3479927" cy="2171078"/>
          </a:xfrm>
        </p:spPr>
      </p:pic>
      <p:sp>
        <p:nvSpPr>
          <p:cNvPr id="9" name="椭圆 8"/>
          <p:cNvSpPr/>
          <p:nvPr/>
        </p:nvSpPr>
        <p:spPr>
          <a:xfrm>
            <a:off x="563446" y="1937543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/>
          </a:p>
        </p:txBody>
      </p:sp>
      <p:sp>
        <p:nvSpPr>
          <p:cNvPr id="22" name="线形标注 2 21"/>
          <p:cNvSpPr/>
          <p:nvPr/>
        </p:nvSpPr>
        <p:spPr>
          <a:xfrm>
            <a:off x="1694842" y="1120705"/>
            <a:ext cx="104277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9096"/>
              <a:gd name="adj6" fmla="val -72384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镜头移动</a:t>
            </a:r>
          </a:p>
        </p:txBody>
      </p:sp>
      <p:sp>
        <p:nvSpPr>
          <p:cNvPr id="7" name="椭圆 6"/>
          <p:cNvSpPr/>
          <p:nvPr/>
        </p:nvSpPr>
        <p:spPr>
          <a:xfrm>
            <a:off x="3002652" y="1937544"/>
            <a:ext cx="2163859" cy="216385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/>
          </a:p>
        </p:txBody>
      </p:sp>
      <p:sp>
        <p:nvSpPr>
          <p:cNvPr id="16" name="椭圆 15"/>
          <p:cNvSpPr/>
          <p:nvPr/>
        </p:nvSpPr>
        <p:spPr>
          <a:xfrm>
            <a:off x="3339565" y="2274457"/>
            <a:ext cx="1490030" cy="149003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400"/>
          </a:p>
        </p:txBody>
      </p:sp>
      <p:sp>
        <p:nvSpPr>
          <p:cNvPr id="8" name="线形标注 2 7"/>
          <p:cNvSpPr/>
          <p:nvPr/>
        </p:nvSpPr>
        <p:spPr>
          <a:xfrm>
            <a:off x="4829596" y="1227453"/>
            <a:ext cx="947234" cy="42535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90761"/>
              <a:gd name="adj6" fmla="val -6619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镜下可视范围</a:t>
            </a:r>
          </a:p>
        </p:txBody>
      </p:sp>
      <p:sp>
        <p:nvSpPr>
          <p:cNvPr id="18" name="线形标注 2 17"/>
          <p:cNvSpPr/>
          <p:nvPr/>
        </p:nvSpPr>
        <p:spPr>
          <a:xfrm>
            <a:off x="5091852" y="1950129"/>
            <a:ext cx="947234" cy="42535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49457"/>
              <a:gd name="adj6" fmla="val -5935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录像可视范围</a:t>
            </a:r>
          </a:p>
        </p:txBody>
      </p:sp>
      <p:sp>
        <p:nvSpPr>
          <p:cNvPr id="27" name="椭圆 26"/>
          <p:cNvSpPr/>
          <p:nvPr/>
        </p:nvSpPr>
        <p:spPr>
          <a:xfrm>
            <a:off x="3523259" y="2478494"/>
            <a:ext cx="1085654" cy="10856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/>
          </a:p>
        </p:txBody>
      </p:sp>
      <p:grpSp>
        <p:nvGrpSpPr>
          <p:cNvPr id="15" name="组 14"/>
          <p:cNvGrpSpPr/>
          <p:nvPr/>
        </p:nvGrpSpPr>
        <p:grpSpPr>
          <a:xfrm>
            <a:off x="3899635" y="2845633"/>
            <a:ext cx="351396" cy="369870"/>
            <a:chOff x="6177170" y="2786351"/>
            <a:chExt cx="468528" cy="493160"/>
          </a:xfrm>
        </p:grpSpPr>
        <p:cxnSp>
          <p:nvCxnSpPr>
            <p:cNvPr id="12" name="直线连接符 11"/>
            <p:cNvCxnSpPr/>
            <p:nvPr/>
          </p:nvCxnSpPr>
          <p:spPr>
            <a:xfrm>
              <a:off x="6177170" y="3020602"/>
              <a:ext cx="46852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连接符 13"/>
            <p:cNvCxnSpPr/>
            <p:nvPr/>
          </p:nvCxnSpPr>
          <p:spPr>
            <a:xfrm>
              <a:off x="6399105" y="2786351"/>
              <a:ext cx="0" cy="49316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线形标注 2 27"/>
          <p:cNvSpPr/>
          <p:nvPr/>
        </p:nvSpPr>
        <p:spPr>
          <a:xfrm>
            <a:off x="5177524" y="2774999"/>
            <a:ext cx="947234" cy="7153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692"/>
              <a:gd name="adj6" fmla="val -8766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成像质量最佳区域</a:t>
            </a:r>
          </a:p>
        </p:txBody>
      </p:sp>
      <p:sp>
        <p:nvSpPr>
          <p:cNvPr id="24" name="线形标注 2 23"/>
          <p:cNvSpPr/>
          <p:nvPr/>
        </p:nvSpPr>
        <p:spPr>
          <a:xfrm>
            <a:off x="4829596" y="3964490"/>
            <a:ext cx="947234" cy="7153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28035"/>
              <a:gd name="adj6" fmla="val -7985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保持病人眼球位于视野中央</a:t>
            </a: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E173F907-43B7-C34A-B55F-4228D66A4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00" y="206375"/>
            <a:ext cx="5727700" cy="857250"/>
          </a:xfrm>
        </p:spPr>
        <p:txBody>
          <a:bodyPr/>
          <a:lstStyle/>
          <a:p>
            <a:r>
              <a:rPr kumimoji="1" lang="zh-CN" altLang="en-US" dirty="0"/>
              <a:t>可视范围</a:t>
            </a:r>
          </a:p>
        </p:txBody>
      </p:sp>
    </p:spTree>
    <p:extLst>
      <p:ext uri="{BB962C8B-B14F-4D97-AF65-F5344CB8AC3E}">
        <p14:creationId xmlns:p14="http://schemas.microsoft.com/office/powerpoint/2010/main" val="3484179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78E97F-4CB8-A84D-AF1E-FFCF75D31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控制与用力分离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CA2AE35-FAD5-A14B-A8D1-801F1C0008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11652" y="1797803"/>
            <a:ext cx="3208148" cy="2572719"/>
          </a:xfrm>
          <a:prstGeom prst="rect">
            <a:avLst/>
          </a:prstGeom>
        </p:spPr>
      </p:pic>
      <p:sp>
        <p:nvSpPr>
          <p:cNvPr id="5" name="线形标注 2 4">
            <a:extLst>
              <a:ext uri="{FF2B5EF4-FFF2-40B4-BE49-F238E27FC236}">
                <a16:creationId xmlns:a16="http://schemas.microsoft.com/office/drawing/2014/main" id="{A454EA3A-4553-384F-B264-543DAE122B7F}"/>
              </a:ext>
            </a:extLst>
          </p:cNvPr>
          <p:cNvSpPr/>
          <p:nvPr/>
        </p:nvSpPr>
        <p:spPr>
          <a:xfrm flipH="1">
            <a:off x="449451" y="3153905"/>
            <a:ext cx="1425844" cy="69742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25278"/>
              <a:gd name="adj6" fmla="val -944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控制</a:t>
            </a:r>
          </a:p>
        </p:txBody>
      </p:sp>
      <p:sp>
        <p:nvSpPr>
          <p:cNvPr id="6" name="线形标注 2 5">
            <a:extLst>
              <a:ext uri="{FF2B5EF4-FFF2-40B4-BE49-F238E27FC236}">
                <a16:creationId xmlns:a16="http://schemas.microsoft.com/office/drawing/2014/main" id="{9A69FB46-5173-5243-820F-C8EED53E115F}"/>
              </a:ext>
            </a:extLst>
          </p:cNvPr>
          <p:cNvSpPr/>
          <p:nvPr/>
        </p:nvSpPr>
        <p:spPr>
          <a:xfrm flipH="1">
            <a:off x="449451" y="4239701"/>
            <a:ext cx="1425844" cy="69742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60834"/>
              <a:gd name="adj6" fmla="val -116232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用力</a:t>
            </a:r>
          </a:p>
        </p:txBody>
      </p:sp>
    </p:spTree>
    <p:extLst>
      <p:ext uri="{BB962C8B-B14F-4D97-AF65-F5344CB8AC3E}">
        <p14:creationId xmlns:p14="http://schemas.microsoft.com/office/powerpoint/2010/main" val="1071266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9DC35D-6EE8-1D4E-9E8A-4745CC128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行动要有目的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517F1A-F766-CC4D-BF66-E49F0A25A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分析自己的录像</a:t>
            </a:r>
            <a:endParaRPr kumimoji="1" lang="en-US" altLang="zh-CN" dirty="0"/>
          </a:p>
          <a:p>
            <a:pPr lvl="1"/>
            <a:r>
              <a:rPr lang="zh-CN" altLang="en-US" dirty="0"/>
              <a:t>找出每个动作存在的“理由”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4631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A89843-E0E9-CB41-8285-85FDA6DC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显微操作禁忌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E7CAAD-6A47-9447-8BFF-D5CF84C45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禁忌突然的动作</a:t>
            </a:r>
            <a:endParaRPr lang="en-US" altLang="zh-CN" dirty="0"/>
          </a:p>
          <a:p>
            <a:r>
              <a:rPr kumimoji="1" lang="zh-CN" altLang="en-US" dirty="0"/>
              <a:t>初学者要用好东西</a:t>
            </a:r>
            <a:endParaRPr kumimoji="1" lang="en-US" altLang="zh-CN" dirty="0"/>
          </a:p>
          <a:p>
            <a:pPr lvl="1"/>
            <a:r>
              <a:rPr lang="zh-CN" altLang="en-US" dirty="0"/>
              <a:t>倚天剑和屠龙刀是给不会打架的人用的！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 descr="3.2刀t.png">
            <a:extLst>
              <a:ext uri="{FF2B5EF4-FFF2-40B4-BE49-F238E27FC236}">
                <a16:creationId xmlns:a16="http://schemas.microsoft.com/office/drawing/2014/main" id="{0343B1C3-3532-4746-A15B-88203255B3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2256543" y="1835658"/>
            <a:ext cx="1209879" cy="4215384"/>
          </a:xfrm>
          <a:prstGeom prst="rect">
            <a:avLst/>
          </a:prstGeom>
        </p:spPr>
      </p:pic>
      <p:cxnSp>
        <p:nvCxnSpPr>
          <p:cNvPr id="6" name="肘形连接符 5">
            <a:extLst>
              <a:ext uri="{FF2B5EF4-FFF2-40B4-BE49-F238E27FC236}">
                <a16:creationId xmlns:a16="http://schemas.microsoft.com/office/drawing/2014/main" id="{C38315B8-D8A2-E940-A240-4E31BD3E571D}"/>
              </a:ext>
            </a:extLst>
          </p:cNvPr>
          <p:cNvCxnSpPr/>
          <p:nvPr/>
        </p:nvCxnSpPr>
        <p:spPr>
          <a:xfrm>
            <a:off x="1146875" y="4401519"/>
            <a:ext cx="1689315" cy="472106"/>
          </a:xfrm>
          <a:prstGeom prst="bentConnector3">
            <a:avLst>
              <a:gd name="adj1" fmla="val 5367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E6AE5F54-F425-424A-9DB3-2454F2F1BDC0}"/>
              </a:ext>
            </a:extLst>
          </p:cNvPr>
          <p:cNvSpPr txBox="1"/>
          <p:nvPr/>
        </p:nvSpPr>
        <p:spPr>
          <a:xfrm>
            <a:off x="304001" y="436362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阻力</a:t>
            </a:r>
          </a:p>
        </p:txBody>
      </p:sp>
    </p:spTree>
    <p:extLst>
      <p:ext uri="{BB962C8B-B14F-4D97-AF65-F5344CB8AC3E}">
        <p14:creationId xmlns:p14="http://schemas.microsoft.com/office/powerpoint/2010/main" val="2303894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058EB8-7C94-9146-BE51-4DD177E7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显微操作思考原则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E3918D-A7FF-D146-9738-EA8D08A3F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预知能力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B693BA-22EF-9941-B44E-EE87E357DD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61841" y="1914231"/>
            <a:ext cx="2588217" cy="295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68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眼不离镜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术者眼睛离开显微镜时，</a:t>
            </a:r>
            <a:endParaRPr kumimoji="1" lang="en-US" altLang="zh-CN" dirty="0"/>
          </a:p>
          <a:p>
            <a:r>
              <a:rPr kumimoji="1" lang="zh-CN" altLang="en-US" dirty="0"/>
              <a:t>患者眼内不可有器械！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学会眼睛不离开显微镜传递器械</a:t>
            </a:r>
          </a:p>
        </p:txBody>
      </p:sp>
    </p:spTree>
    <p:extLst>
      <p:ext uri="{BB962C8B-B14F-4D97-AF65-F5344CB8AC3E}">
        <p14:creationId xmlns:p14="http://schemas.microsoft.com/office/powerpoint/2010/main" val="1538605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位置错觉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2079" y="1494213"/>
            <a:ext cx="3410136" cy="3291840"/>
          </a:xfrm>
        </p:spPr>
        <p:txBody>
          <a:bodyPr>
            <a:normAutofit/>
          </a:bodyPr>
          <a:lstStyle/>
          <a:p>
            <a:endParaRPr lang="zh-CN" altLang="en-US" dirty="0"/>
          </a:p>
        </p:txBody>
      </p:sp>
      <p:pic>
        <p:nvPicPr>
          <p:cNvPr id="4" name="Picture 3" descr="顕微鏡側面外観図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3209528" y="735547"/>
            <a:ext cx="2945606" cy="4050506"/>
          </a:xfrm>
          <a:prstGeom prst="rect">
            <a:avLst/>
          </a:prstGeom>
          <a:noFill/>
          <a:ln/>
        </p:spPr>
      </p:pic>
      <p:grpSp>
        <p:nvGrpSpPr>
          <p:cNvPr id="11" name="Group 17"/>
          <p:cNvGrpSpPr>
            <a:grpSpLocks/>
          </p:cNvGrpSpPr>
          <p:nvPr/>
        </p:nvGrpSpPr>
        <p:grpSpPr bwMode="auto">
          <a:xfrm>
            <a:off x="3155950" y="952240"/>
            <a:ext cx="1079897" cy="2757488"/>
            <a:chOff x="1610" y="981"/>
            <a:chExt cx="907" cy="2316"/>
          </a:xfrm>
        </p:grpSpPr>
        <p:sp>
          <p:nvSpPr>
            <p:cNvPr id="6" name="Line 5"/>
            <p:cNvSpPr>
              <a:spLocks noChangeShapeType="1"/>
            </p:cNvSpPr>
            <p:nvPr/>
          </p:nvSpPr>
          <p:spPr bwMode="auto">
            <a:xfrm>
              <a:off x="2472" y="1982"/>
              <a:ext cx="45" cy="1315"/>
            </a:xfrm>
            <a:prstGeom prst="line">
              <a:avLst/>
            </a:prstGeom>
            <a:noFill/>
            <a:ln w="50800">
              <a:solidFill>
                <a:srgbClr val="0000FF"/>
              </a:solidFill>
              <a:prstDash val="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1701" y="1483"/>
              <a:ext cx="499" cy="454"/>
            </a:xfrm>
            <a:prstGeom prst="line">
              <a:avLst/>
            </a:prstGeom>
            <a:noFill/>
            <a:ln w="50800">
              <a:solidFill>
                <a:srgbClr val="0000FF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" name="Line 8"/>
            <p:cNvSpPr>
              <a:spLocks noChangeShapeType="1"/>
            </p:cNvSpPr>
            <p:nvPr/>
          </p:nvSpPr>
          <p:spPr bwMode="auto">
            <a:xfrm flipH="1">
              <a:off x="2200" y="1846"/>
              <a:ext cx="136" cy="91"/>
            </a:xfrm>
            <a:prstGeom prst="line">
              <a:avLst/>
            </a:prstGeom>
            <a:noFill/>
            <a:ln w="50800">
              <a:solidFill>
                <a:srgbClr val="0000FF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2336" y="1846"/>
              <a:ext cx="136" cy="136"/>
            </a:xfrm>
            <a:prstGeom prst="line">
              <a:avLst/>
            </a:prstGeom>
            <a:noFill/>
            <a:ln w="50800">
              <a:solidFill>
                <a:srgbClr val="0000FF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auto">
            <a:xfrm>
              <a:off x="1610" y="981"/>
              <a:ext cx="862" cy="1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68523" tIns="34262" rIns="68523" bIns="34262">
              <a:spAutoFit/>
            </a:bodyPr>
            <a:lstStyle/>
            <a:p>
              <a:pPr>
                <a:spcBef>
                  <a:spcPct val="50000"/>
                </a:spcBef>
              </a:pPr>
              <a:endParaRPr lang="en-US" altLang="ja-JP" sz="1050" b="1" dirty="0">
                <a:solidFill>
                  <a:srgbClr val="0000FF"/>
                </a:solidFill>
              </a:endParaRPr>
            </a:p>
          </p:txBody>
        </p:sp>
      </p:grpSp>
      <p:cxnSp>
        <p:nvCxnSpPr>
          <p:cNvPr id="16" name="直接箭头连接符 15"/>
          <p:cNvCxnSpPr/>
          <p:nvPr/>
        </p:nvCxnSpPr>
        <p:spPr>
          <a:xfrm>
            <a:off x="3253876" y="1555721"/>
            <a:ext cx="2430270" cy="2106234"/>
          </a:xfrm>
          <a:prstGeom prst="straightConnector1">
            <a:avLst/>
          </a:prstGeom>
          <a:ln w="47625">
            <a:solidFill>
              <a:srgbClr val="00B0F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7484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红反光</a:t>
            </a:r>
          </a:p>
        </p:txBody>
      </p:sp>
      <p:pic>
        <p:nvPicPr>
          <p:cNvPr id="5" name="图片 4" descr="20150823_043210168_iOS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958"/>
          <a:stretch/>
        </p:blipFill>
        <p:spPr>
          <a:xfrm rot="16200000">
            <a:off x="-286555" y="2562668"/>
            <a:ext cx="2591599" cy="1434286"/>
          </a:xfrm>
          <a:prstGeom prst="rect">
            <a:avLst/>
          </a:prstGeom>
        </p:spPr>
      </p:pic>
      <p:pic>
        <p:nvPicPr>
          <p:cNvPr id="7" name="内容占位符 6" descr="20150823_043215475_iOS.jpg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124886" y="2567171"/>
            <a:ext cx="2534161" cy="1425279"/>
          </a:xfrm>
        </p:spPr>
      </p:pic>
      <p:pic>
        <p:nvPicPr>
          <p:cNvPr id="8" name="图片 7" descr="20150823_045201230_iOS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4617486" y="2670429"/>
            <a:ext cx="1630805" cy="1434286"/>
          </a:xfrm>
          <a:prstGeom prst="rect">
            <a:avLst/>
          </a:prstGeom>
        </p:spPr>
      </p:pic>
      <p:pic>
        <p:nvPicPr>
          <p:cNvPr id="9" name="图片 8" descr="20150823_045211829_iOS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3095195" y="2670431"/>
            <a:ext cx="1629962" cy="143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09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rot="5400000">
            <a:off x="591875" y="4169302"/>
            <a:ext cx="782099" cy="710498"/>
            <a:chOff x="5302726" y="2340000"/>
            <a:chExt cx="9312562" cy="8460000"/>
          </a:xfrm>
        </p:grpSpPr>
        <p:grpSp>
          <p:nvGrpSpPr>
            <p:cNvPr id="5" name="组合 3"/>
            <p:cNvGrpSpPr/>
            <p:nvPr/>
          </p:nvGrpSpPr>
          <p:grpSpPr>
            <a:xfrm>
              <a:off x="5940000" y="2340000"/>
              <a:ext cx="8675288" cy="8460000"/>
              <a:chOff x="5940000" y="2340000"/>
              <a:chExt cx="8675288" cy="8460000"/>
            </a:xfrm>
          </p:grpSpPr>
          <p:sp>
            <p:nvSpPr>
              <p:cNvPr id="17" name="椭圆 4"/>
              <p:cNvSpPr/>
              <p:nvPr/>
            </p:nvSpPr>
            <p:spPr>
              <a:xfrm>
                <a:off x="5940000" y="2340000"/>
                <a:ext cx="8460000" cy="8460000"/>
              </a:xfrm>
              <a:prstGeom prst="ellipse">
                <a:avLst/>
              </a:prstGeom>
              <a:solidFill>
                <a:schemeClr val="accent1"/>
              </a:solidFill>
              <a:ln w="6350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120000" y="2520000"/>
                <a:ext cx="8100000" cy="8100000"/>
              </a:xfrm>
              <a:prstGeom prst="ellipse">
                <a:avLst/>
              </a:prstGeom>
              <a:ln w="63500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" name="图片 18" descr="图片3.emf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33333"/>
              <a:stretch>
                <a:fillRect/>
              </a:stretch>
            </p:blipFill>
            <p:spPr>
              <a:xfrm>
                <a:off x="8820000" y="2610000"/>
                <a:ext cx="5306415" cy="7979043"/>
              </a:xfrm>
              <a:prstGeom prst="rect">
                <a:avLst/>
              </a:prstGeom>
            </p:spPr>
          </p:pic>
          <p:sp>
            <p:nvSpPr>
              <p:cNvPr id="20" name="弧形 19"/>
              <p:cNvSpPr/>
              <p:nvPr/>
            </p:nvSpPr>
            <p:spPr>
              <a:xfrm>
                <a:off x="13949388" y="6315829"/>
                <a:ext cx="180000" cy="540000"/>
              </a:xfrm>
              <a:prstGeom prst="arc">
                <a:avLst>
                  <a:gd name="adj1" fmla="val 16605007"/>
                  <a:gd name="adj2" fmla="val 5401485"/>
                </a:avLst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梯形 20"/>
              <p:cNvSpPr/>
              <p:nvPr/>
            </p:nvSpPr>
            <p:spPr>
              <a:xfrm rot="6300000">
                <a:off x="13985288" y="7377829"/>
                <a:ext cx="540000" cy="720000"/>
              </a:xfrm>
              <a:prstGeom prst="trapezoid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13834188" y="7521829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 descr="cornea.emf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157"/>
            <a:stretch>
              <a:fillRect/>
            </a:stretch>
          </p:blipFill>
          <p:spPr>
            <a:xfrm>
              <a:off x="5302726" y="3780982"/>
              <a:ext cx="1333343" cy="5599809"/>
            </a:xfrm>
            <a:prstGeom prst="rect">
              <a:avLst/>
            </a:prstGeom>
          </p:spPr>
        </p:pic>
        <p:grpSp>
          <p:nvGrpSpPr>
            <p:cNvPr id="7" name="组合 11"/>
            <p:cNvGrpSpPr/>
            <p:nvPr/>
          </p:nvGrpSpPr>
          <p:grpSpPr>
            <a:xfrm>
              <a:off x="6750000" y="4715158"/>
              <a:ext cx="1476431" cy="3709685"/>
              <a:chOff x="11233348" y="4037636"/>
              <a:chExt cx="1476431" cy="3709685"/>
            </a:xfrm>
          </p:grpSpPr>
          <p:pic>
            <p:nvPicPr>
              <p:cNvPr id="14" name="图片 13" descr="lens.emf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32847" t="30050" r="56093" b="30050"/>
              <a:stretch>
                <a:fillRect/>
              </a:stretch>
            </p:blipFill>
            <p:spPr>
              <a:xfrm>
                <a:off x="11233348" y="4104531"/>
                <a:ext cx="1476431" cy="3584825"/>
              </a:xfrm>
              <a:prstGeom prst="rect">
                <a:avLst/>
              </a:prstGeom>
            </p:spPr>
          </p:pic>
          <p:sp>
            <p:nvSpPr>
              <p:cNvPr id="15" name="任意多边形 14"/>
              <p:cNvSpPr/>
              <p:nvPr/>
            </p:nvSpPr>
            <p:spPr>
              <a:xfrm>
                <a:off x="11620982" y="4037636"/>
                <a:ext cx="462988" cy="71377"/>
              </a:xfrm>
              <a:custGeom>
                <a:avLst/>
                <a:gdLst>
                  <a:gd name="connsiteX0" fmla="*/ 0 w 462988"/>
                  <a:gd name="connsiteY0" fmla="*/ 59802 h 71377"/>
                  <a:gd name="connsiteX1" fmla="*/ 162046 w 462988"/>
                  <a:gd name="connsiteY1" fmla="*/ 1929 h 71377"/>
                  <a:gd name="connsiteX2" fmla="*/ 462988 w 462988"/>
                  <a:gd name="connsiteY2" fmla="*/ 71377 h 7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988" h="71377">
                    <a:moveTo>
                      <a:pt x="0" y="59802"/>
                    </a:moveTo>
                    <a:cubicBezTo>
                      <a:pt x="42440" y="29901"/>
                      <a:pt x="84881" y="0"/>
                      <a:pt x="162046" y="1929"/>
                    </a:cubicBezTo>
                    <a:cubicBezTo>
                      <a:pt x="239211" y="3858"/>
                      <a:pt x="351099" y="37617"/>
                      <a:pt x="462988" y="71377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任意多边形 15"/>
              <p:cNvSpPr/>
              <p:nvPr/>
            </p:nvSpPr>
            <p:spPr>
              <a:xfrm>
                <a:off x="11632557" y="7662441"/>
                <a:ext cx="439838" cy="84880"/>
              </a:xfrm>
              <a:custGeom>
                <a:avLst/>
                <a:gdLst>
                  <a:gd name="connsiteX0" fmla="*/ 0 w 439838"/>
                  <a:gd name="connsiteY0" fmla="*/ 0 h 84880"/>
                  <a:gd name="connsiteX1" fmla="*/ 173620 w 439838"/>
                  <a:gd name="connsiteY1" fmla="*/ 81022 h 84880"/>
                  <a:gd name="connsiteX2" fmla="*/ 439838 w 439838"/>
                  <a:gd name="connsiteY2" fmla="*/ 23149 h 84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838" h="84880">
                    <a:moveTo>
                      <a:pt x="0" y="0"/>
                    </a:moveTo>
                    <a:cubicBezTo>
                      <a:pt x="50157" y="38582"/>
                      <a:pt x="100314" y="77164"/>
                      <a:pt x="173620" y="81022"/>
                    </a:cubicBezTo>
                    <a:cubicBezTo>
                      <a:pt x="246926" y="84880"/>
                      <a:pt x="397398" y="38582"/>
                      <a:pt x="439838" y="23149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梯形 7"/>
            <p:cNvSpPr/>
            <p:nvPr/>
          </p:nvSpPr>
          <p:spPr>
            <a:xfrm>
              <a:off x="6552000" y="45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flipV="1">
              <a:off x="6552000" y="72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6634843" y="8498115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 flipV="1">
              <a:off x="6643886" y="2698279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>
              <a:endCxn id="8" idx="0"/>
            </p:cNvCxnSpPr>
            <p:nvPr/>
          </p:nvCxnSpPr>
          <p:spPr>
            <a:xfrm flipV="1">
              <a:off x="6408812" y="4500000"/>
              <a:ext cx="233188" cy="25260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6480820" y="4392563"/>
              <a:ext cx="108000" cy="10800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 42"/>
          <p:cNvGrpSpPr/>
          <p:nvPr/>
        </p:nvGrpSpPr>
        <p:grpSpPr>
          <a:xfrm>
            <a:off x="228683" y="323843"/>
            <a:ext cx="1470315" cy="1747717"/>
            <a:chOff x="731631" y="456173"/>
            <a:chExt cx="1960420" cy="2330289"/>
          </a:xfrm>
        </p:grpSpPr>
        <p:sp>
          <p:nvSpPr>
            <p:cNvPr id="28" name="矩形 27"/>
            <p:cNvSpPr/>
            <p:nvPr/>
          </p:nvSpPr>
          <p:spPr>
            <a:xfrm>
              <a:off x="1862405" y="456173"/>
              <a:ext cx="465603" cy="6657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1039871" y="456173"/>
              <a:ext cx="465603" cy="6657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731631" y="826042"/>
              <a:ext cx="1960420" cy="196042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1039871" y="1356189"/>
              <a:ext cx="542475" cy="5424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1861957" y="1343860"/>
              <a:ext cx="542475" cy="5424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1538201" y="2058941"/>
              <a:ext cx="385273" cy="382199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30" name="直线箭头连接符 29"/>
          <p:cNvCxnSpPr>
            <a:endCxn id="19" idx="3"/>
          </p:cNvCxnSpPr>
          <p:nvPr/>
        </p:nvCxnSpPr>
        <p:spPr>
          <a:xfrm>
            <a:off x="958920" y="1710854"/>
            <a:ext cx="21525" cy="316369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>
            <a:stCxn id="20" idx="1"/>
          </p:cNvCxnSpPr>
          <p:nvPr/>
        </p:nvCxnSpPr>
        <p:spPr>
          <a:xfrm flipH="1" flipV="1">
            <a:off x="642793" y="1174543"/>
            <a:ext cx="338803" cy="369269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直线连接符 33"/>
          <p:cNvCxnSpPr>
            <a:endCxn id="18" idx="6"/>
          </p:cNvCxnSpPr>
          <p:nvPr/>
        </p:nvCxnSpPr>
        <p:spPr>
          <a:xfrm>
            <a:off x="855118" y="2219424"/>
            <a:ext cx="127808" cy="266297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组 43"/>
          <p:cNvGrpSpPr/>
          <p:nvPr/>
        </p:nvGrpSpPr>
        <p:grpSpPr>
          <a:xfrm>
            <a:off x="2728776" y="323843"/>
            <a:ext cx="1470315" cy="1747717"/>
            <a:chOff x="731631" y="456173"/>
            <a:chExt cx="1960420" cy="2330289"/>
          </a:xfrm>
        </p:grpSpPr>
        <p:sp>
          <p:nvSpPr>
            <p:cNvPr id="45" name="矩形 44"/>
            <p:cNvSpPr/>
            <p:nvPr/>
          </p:nvSpPr>
          <p:spPr>
            <a:xfrm>
              <a:off x="1862405" y="456173"/>
              <a:ext cx="465603" cy="6657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039871" y="456173"/>
              <a:ext cx="465603" cy="6657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731631" y="826042"/>
              <a:ext cx="1960420" cy="196042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1039871" y="1356189"/>
              <a:ext cx="542475" cy="5424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1861957" y="1343860"/>
              <a:ext cx="542475" cy="5424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538201" y="2058941"/>
              <a:ext cx="385273" cy="382199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1" name="组合 3"/>
          <p:cNvGrpSpPr/>
          <p:nvPr/>
        </p:nvGrpSpPr>
        <p:grpSpPr>
          <a:xfrm rot="4919941">
            <a:off x="3131709" y="4214219"/>
            <a:ext cx="782099" cy="710498"/>
            <a:chOff x="5302726" y="2340000"/>
            <a:chExt cx="9312562" cy="8460000"/>
          </a:xfrm>
        </p:grpSpPr>
        <p:grpSp>
          <p:nvGrpSpPr>
            <p:cNvPr id="52" name="组合 3"/>
            <p:cNvGrpSpPr/>
            <p:nvPr/>
          </p:nvGrpSpPr>
          <p:grpSpPr>
            <a:xfrm>
              <a:off x="5940000" y="2340000"/>
              <a:ext cx="8675288" cy="8460000"/>
              <a:chOff x="5940000" y="2340000"/>
              <a:chExt cx="8675288" cy="8460000"/>
            </a:xfrm>
          </p:grpSpPr>
          <p:sp>
            <p:nvSpPr>
              <p:cNvPr id="64" name="椭圆 4"/>
              <p:cNvSpPr/>
              <p:nvPr/>
            </p:nvSpPr>
            <p:spPr>
              <a:xfrm>
                <a:off x="5940000" y="2340000"/>
                <a:ext cx="8460000" cy="8460000"/>
              </a:xfrm>
              <a:prstGeom prst="ellipse">
                <a:avLst/>
              </a:prstGeom>
              <a:solidFill>
                <a:schemeClr val="accent1"/>
              </a:solidFill>
              <a:ln w="6350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6120000" y="2520000"/>
                <a:ext cx="8100000" cy="8100000"/>
              </a:xfrm>
              <a:prstGeom prst="ellipse">
                <a:avLst/>
              </a:prstGeom>
              <a:ln w="63500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66" name="图片 65" descr="图片3.emf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33333"/>
              <a:stretch>
                <a:fillRect/>
              </a:stretch>
            </p:blipFill>
            <p:spPr>
              <a:xfrm>
                <a:off x="8820000" y="2610000"/>
                <a:ext cx="5306415" cy="7979043"/>
              </a:xfrm>
              <a:prstGeom prst="rect">
                <a:avLst/>
              </a:prstGeom>
            </p:spPr>
          </p:pic>
          <p:sp>
            <p:nvSpPr>
              <p:cNvPr id="67" name="弧形 19"/>
              <p:cNvSpPr/>
              <p:nvPr/>
            </p:nvSpPr>
            <p:spPr>
              <a:xfrm>
                <a:off x="13949388" y="6315829"/>
                <a:ext cx="180000" cy="540000"/>
              </a:xfrm>
              <a:prstGeom prst="arc">
                <a:avLst>
                  <a:gd name="adj1" fmla="val 16605007"/>
                  <a:gd name="adj2" fmla="val 5401485"/>
                </a:avLst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梯形 67"/>
              <p:cNvSpPr/>
              <p:nvPr/>
            </p:nvSpPr>
            <p:spPr>
              <a:xfrm rot="6300000">
                <a:off x="13985288" y="7377829"/>
                <a:ext cx="540000" cy="720000"/>
              </a:xfrm>
              <a:prstGeom prst="trapezoid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>
                <a:off x="13834188" y="7521829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53" name="图片 52" descr="cornea.emf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157"/>
            <a:stretch>
              <a:fillRect/>
            </a:stretch>
          </p:blipFill>
          <p:spPr>
            <a:xfrm>
              <a:off x="5302726" y="3780982"/>
              <a:ext cx="1333343" cy="5599809"/>
            </a:xfrm>
            <a:prstGeom prst="rect">
              <a:avLst/>
            </a:prstGeom>
          </p:spPr>
        </p:pic>
        <p:grpSp>
          <p:nvGrpSpPr>
            <p:cNvPr id="54" name="组合 11"/>
            <p:cNvGrpSpPr/>
            <p:nvPr/>
          </p:nvGrpSpPr>
          <p:grpSpPr>
            <a:xfrm>
              <a:off x="6750000" y="4715158"/>
              <a:ext cx="1476431" cy="3709685"/>
              <a:chOff x="11233348" y="4037636"/>
              <a:chExt cx="1476431" cy="3709685"/>
            </a:xfrm>
          </p:grpSpPr>
          <p:pic>
            <p:nvPicPr>
              <p:cNvPr id="61" name="图片 60" descr="lens.emf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32847" t="30050" r="56093" b="30050"/>
              <a:stretch>
                <a:fillRect/>
              </a:stretch>
            </p:blipFill>
            <p:spPr>
              <a:xfrm>
                <a:off x="11233348" y="4104531"/>
                <a:ext cx="1476431" cy="3584825"/>
              </a:xfrm>
              <a:prstGeom prst="rect">
                <a:avLst/>
              </a:prstGeom>
            </p:spPr>
          </p:pic>
          <p:sp>
            <p:nvSpPr>
              <p:cNvPr id="62" name="任意多边形 14"/>
              <p:cNvSpPr/>
              <p:nvPr/>
            </p:nvSpPr>
            <p:spPr>
              <a:xfrm>
                <a:off x="11620982" y="4037636"/>
                <a:ext cx="462988" cy="71377"/>
              </a:xfrm>
              <a:custGeom>
                <a:avLst/>
                <a:gdLst>
                  <a:gd name="connsiteX0" fmla="*/ 0 w 462988"/>
                  <a:gd name="connsiteY0" fmla="*/ 59802 h 71377"/>
                  <a:gd name="connsiteX1" fmla="*/ 162046 w 462988"/>
                  <a:gd name="connsiteY1" fmla="*/ 1929 h 71377"/>
                  <a:gd name="connsiteX2" fmla="*/ 462988 w 462988"/>
                  <a:gd name="connsiteY2" fmla="*/ 71377 h 7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988" h="71377">
                    <a:moveTo>
                      <a:pt x="0" y="59802"/>
                    </a:moveTo>
                    <a:cubicBezTo>
                      <a:pt x="42440" y="29901"/>
                      <a:pt x="84881" y="0"/>
                      <a:pt x="162046" y="1929"/>
                    </a:cubicBezTo>
                    <a:cubicBezTo>
                      <a:pt x="239211" y="3858"/>
                      <a:pt x="351099" y="37617"/>
                      <a:pt x="462988" y="71377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任意多边形 15"/>
              <p:cNvSpPr/>
              <p:nvPr/>
            </p:nvSpPr>
            <p:spPr>
              <a:xfrm>
                <a:off x="11632557" y="7662441"/>
                <a:ext cx="439838" cy="84880"/>
              </a:xfrm>
              <a:custGeom>
                <a:avLst/>
                <a:gdLst>
                  <a:gd name="connsiteX0" fmla="*/ 0 w 439838"/>
                  <a:gd name="connsiteY0" fmla="*/ 0 h 84880"/>
                  <a:gd name="connsiteX1" fmla="*/ 173620 w 439838"/>
                  <a:gd name="connsiteY1" fmla="*/ 81022 h 84880"/>
                  <a:gd name="connsiteX2" fmla="*/ 439838 w 439838"/>
                  <a:gd name="connsiteY2" fmla="*/ 23149 h 84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838" h="84880">
                    <a:moveTo>
                      <a:pt x="0" y="0"/>
                    </a:moveTo>
                    <a:cubicBezTo>
                      <a:pt x="50157" y="38582"/>
                      <a:pt x="100314" y="77164"/>
                      <a:pt x="173620" y="81022"/>
                    </a:cubicBezTo>
                    <a:cubicBezTo>
                      <a:pt x="246926" y="84880"/>
                      <a:pt x="397398" y="38582"/>
                      <a:pt x="439838" y="23149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5" name="梯形 54"/>
            <p:cNvSpPr/>
            <p:nvPr/>
          </p:nvSpPr>
          <p:spPr>
            <a:xfrm>
              <a:off x="6552000" y="45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梯形 55"/>
            <p:cNvSpPr/>
            <p:nvPr/>
          </p:nvSpPr>
          <p:spPr>
            <a:xfrm flipV="1">
              <a:off x="6552000" y="72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任意多边形 9"/>
            <p:cNvSpPr/>
            <p:nvPr/>
          </p:nvSpPr>
          <p:spPr>
            <a:xfrm>
              <a:off x="6634843" y="8498115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 10"/>
            <p:cNvSpPr/>
            <p:nvPr/>
          </p:nvSpPr>
          <p:spPr>
            <a:xfrm flipV="1">
              <a:off x="6643886" y="2698279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9" name="直接连接符 11"/>
            <p:cNvCxnSpPr>
              <a:endCxn id="55" idx="0"/>
            </p:cNvCxnSpPr>
            <p:nvPr/>
          </p:nvCxnSpPr>
          <p:spPr>
            <a:xfrm flipV="1">
              <a:off x="6408812" y="4500000"/>
              <a:ext cx="233188" cy="25260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60" name="椭圆 59"/>
            <p:cNvSpPr/>
            <p:nvPr/>
          </p:nvSpPr>
          <p:spPr>
            <a:xfrm>
              <a:off x="6480820" y="4392563"/>
              <a:ext cx="108000" cy="10800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1" name="直线箭头连接符 70"/>
          <p:cNvCxnSpPr>
            <a:endCxn id="64" idx="6"/>
          </p:cNvCxnSpPr>
          <p:nvPr/>
        </p:nvCxnSpPr>
        <p:spPr>
          <a:xfrm>
            <a:off x="3506786" y="1710854"/>
            <a:ext cx="67887" cy="322795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3" name="直线箭头连接符 72"/>
          <p:cNvCxnSpPr>
            <a:stCxn id="66" idx="3"/>
          </p:cNvCxnSpPr>
          <p:nvPr/>
        </p:nvCxnSpPr>
        <p:spPr>
          <a:xfrm flipH="1" flipV="1">
            <a:off x="2796288" y="1082076"/>
            <a:ext cx="772732" cy="383432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83284" y="41857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有红反光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4199091" y="420285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没红反光</a:t>
            </a:r>
          </a:p>
        </p:txBody>
      </p:sp>
      <p:sp>
        <p:nvSpPr>
          <p:cNvPr id="79" name="爆炸形 1 78"/>
          <p:cNvSpPr/>
          <p:nvPr/>
        </p:nvSpPr>
        <p:spPr>
          <a:xfrm>
            <a:off x="4348265" y="2042582"/>
            <a:ext cx="1599776" cy="1599776"/>
          </a:xfrm>
          <a:prstGeom prst="irregularSeal1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看灯！</a:t>
            </a:r>
          </a:p>
        </p:txBody>
      </p:sp>
    </p:spTree>
    <p:extLst>
      <p:ext uri="{BB962C8B-B14F-4D97-AF65-F5344CB8AC3E}">
        <p14:creationId xmlns:p14="http://schemas.microsoft.com/office/powerpoint/2010/main" val="1616347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作业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练习眼不离镜传递器械</a:t>
            </a:r>
            <a:endParaRPr kumimoji="1" lang="en-US" altLang="zh-CN" dirty="0"/>
          </a:p>
          <a:p>
            <a:r>
              <a:rPr kumimoji="1" lang="zh-CN" altLang="en-US" dirty="0"/>
              <a:t>用手机给显微镜物镜拍照</a:t>
            </a:r>
            <a:endParaRPr kumimoji="1" lang="en-US" altLang="zh-CN" dirty="0"/>
          </a:p>
          <a:p>
            <a:r>
              <a:rPr kumimoji="1" lang="zh-CN" altLang="en-US" dirty="0"/>
              <a:t>吸管一根，底部塞铝箔，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放在镜下观察反光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转动角度，观察反光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剪成不同长度，观察反光</a:t>
            </a:r>
            <a:endParaRPr kumimoji="1" lang="en-US" altLang="zh-CN" dirty="0"/>
          </a:p>
          <a:p>
            <a:r>
              <a:rPr kumimoji="1" lang="zh-CN" altLang="en-US" dirty="0"/>
              <a:t>检影验光</a:t>
            </a: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7827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4365AD-8780-A640-A0FC-302DC82AA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显微操作原则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462F3F-DB48-E249-9B92-5EAF58B66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舒适和放松</a:t>
            </a:r>
            <a:endParaRPr lang="en-US" altLang="zh-CN" dirty="0"/>
          </a:p>
          <a:p>
            <a:r>
              <a:rPr lang="zh-CN" altLang="en-US" dirty="0"/>
              <a:t>让自己舒适和放松</a:t>
            </a:r>
            <a:endParaRPr lang="en-US" altLang="zh-CN" dirty="0"/>
          </a:p>
          <a:p>
            <a:r>
              <a:rPr lang="zh-CN" altLang="en-US" dirty="0"/>
              <a:t>让病人舒适和放松</a:t>
            </a:r>
            <a:endParaRPr lang="en-US" altLang="zh-CN" dirty="0"/>
          </a:p>
          <a:p>
            <a:pPr lvl="1"/>
            <a:r>
              <a:rPr kumimoji="1" lang="zh-CN" altLang="en-US" dirty="0"/>
              <a:t>研究一下手术床</a:t>
            </a:r>
          </a:p>
        </p:txBody>
      </p:sp>
    </p:spTree>
    <p:extLst>
      <p:ext uri="{BB962C8B-B14F-4D97-AF65-F5344CB8AC3E}">
        <p14:creationId xmlns:p14="http://schemas.microsoft.com/office/powerpoint/2010/main" val="140923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35B223-4093-E94D-9A9D-F7920FBB4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C0A50B-B233-5943-BF9C-985AA3C4B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endParaRPr lang="en-US" altLang="zh-CN" sz="1200" dirty="0"/>
          </a:p>
          <a:p>
            <a:r>
              <a:rPr lang="zh-CN" altLang="en-US" dirty="0"/>
              <a:t>在显微手术前和手术中聆听音乐，</a:t>
            </a:r>
            <a:endParaRPr lang="en-US" altLang="zh-CN" dirty="0"/>
          </a:p>
          <a:p>
            <a:r>
              <a:rPr lang="zh-CN" altLang="en-US" dirty="0"/>
              <a:t>咖啡因</a:t>
            </a:r>
            <a:endParaRPr lang="en-US" altLang="zh-CN" dirty="0"/>
          </a:p>
          <a:p>
            <a:r>
              <a:rPr lang="el-GR" altLang="zh-CN" dirty="0"/>
              <a:t>β-</a:t>
            </a:r>
            <a:r>
              <a:rPr lang="zh-CN" altLang="en-US" dirty="0"/>
              <a:t>受体阻滞剂使用，</a:t>
            </a:r>
            <a:endParaRPr lang="en-US" altLang="zh-CN" dirty="0"/>
          </a:p>
          <a:p>
            <a:r>
              <a:rPr lang="zh-CN" altLang="en-US" dirty="0"/>
              <a:t>体育锻炼，</a:t>
            </a:r>
            <a:endParaRPr lang="en-US" altLang="zh-CN" dirty="0"/>
          </a:p>
          <a:p>
            <a:r>
              <a:rPr lang="zh-CN" altLang="en-US" dirty="0"/>
              <a:t>睡眠剥夺，</a:t>
            </a:r>
            <a:endParaRPr lang="en-US" altLang="zh-CN" dirty="0"/>
          </a:p>
          <a:p>
            <a:r>
              <a:rPr lang="zh-CN" altLang="en-US" dirty="0"/>
              <a:t>手术前饮酒，</a:t>
            </a:r>
            <a:endParaRPr lang="en-US" altLang="zh-CN" dirty="0"/>
          </a:p>
          <a:p>
            <a:r>
              <a:rPr lang="zh-CN" altLang="en-US" dirty="0"/>
              <a:t>手术持续时间，</a:t>
            </a:r>
            <a:endParaRPr lang="en-US" altLang="zh-CN" dirty="0"/>
          </a:p>
          <a:p>
            <a:r>
              <a:rPr lang="zh-CN" altLang="en-US" dirty="0"/>
              <a:t>术者的人体工程学位置</a:t>
            </a:r>
            <a:endParaRPr lang="en-US" altLang="zh-CN" sz="1200" dirty="0"/>
          </a:p>
          <a:p>
            <a:pPr marL="0" indent="0">
              <a:buNone/>
            </a:pPr>
            <a:endParaRPr lang="en-US" altLang="zh-CN" sz="1200" dirty="0"/>
          </a:p>
          <a:p>
            <a:endParaRPr lang="en-US" altLang="zh-CN" sz="1600" dirty="0"/>
          </a:p>
          <a:p>
            <a:r>
              <a:rPr lang="en-US" altLang="zh-CN" sz="1600" dirty="0"/>
              <a:t>Systematic Review of Factors Influencing Surgical Performance: Practical Recommendations for Microsurgical Procedures in Neurosurgery.</a:t>
            </a:r>
            <a:r>
              <a:rPr lang="zh-CN" altLang="en-US" sz="1600" dirty="0"/>
              <a:t> </a:t>
            </a:r>
            <a:r>
              <a:rPr lang="en-US" altLang="zh-CN" sz="1600" dirty="0">
                <a:hlinkClick r:id="rId3" tooltip="World neurosurgery."/>
              </a:rPr>
              <a:t>World Neurosurg.</a:t>
            </a:r>
            <a:r>
              <a:rPr lang="en-US" altLang="zh-CN" sz="1600" dirty="0"/>
              <a:t> 2018 Apr;112:e182-e207. </a:t>
            </a:r>
            <a:r>
              <a:rPr lang="en-US" altLang="zh-CN" sz="1600" dirty="0" err="1"/>
              <a:t>doi</a:t>
            </a:r>
            <a:r>
              <a:rPr lang="en-US" altLang="zh-CN" sz="1600" dirty="0"/>
              <a:t>: </a:t>
            </a:r>
            <a:r>
              <a:rPr lang="en-US" altLang="zh-CN" sz="1600" dirty="0">
                <a:hlinkClick r:id="rId4"/>
              </a:rPr>
              <a:t>10.1016/j.wneu.2018.01.005</a:t>
            </a:r>
            <a:r>
              <a:rPr lang="en-US" altLang="zh-CN" sz="1600" dirty="0"/>
              <a:t>. </a:t>
            </a:r>
            <a:r>
              <a:rPr lang="en-US" altLang="zh-CN" sz="1600" dirty="0" err="1"/>
              <a:t>Epub</a:t>
            </a:r>
            <a:r>
              <a:rPr lang="en-US" altLang="zh-CN" sz="1600" dirty="0"/>
              <a:t> 2018 Jan 9.</a:t>
            </a:r>
          </a:p>
          <a:p>
            <a:r>
              <a:rPr lang="en-US" altLang="zh-CN" sz="1600" dirty="0">
                <a:hlinkClick r:id="rId3"/>
              </a:rPr>
              <a:t>https://www.ncbi.nlm.nih.gov/pubmed/29325962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7443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485062-F2DA-384D-97EA-AC113164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稳定支撑</a:t>
            </a:r>
          </a:p>
        </p:txBody>
      </p:sp>
      <p:sp>
        <p:nvSpPr>
          <p:cNvPr id="10" name="弦形 9">
            <a:extLst>
              <a:ext uri="{FF2B5EF4-FFF2-40B4-BE49-F238E27FC236}">
                <a16:creationId xmlns:a16="http://schemas.microsoft.com/office/drawing/2014/main" id="{6DF31C00-B5D5-304E-868C-CA59892EA48E}"/>
              </a:ext>
            </a:extLst>
          </p:cNvPr>
          <p:cNvSpPr/>
          <p:nvPr/>
        </p:nvSpPr>
        <p:spPr>
          <a:xfrm>
            <a:off x="178633" y="4079875"/>
            <a:ext cx="3865417" cy="1945037"/>
          </a:xfrm>
          <a:prstGeom prst="chord">
            <a:avLst>
              <a:gd name="adj1" fmla="val 11155980"/>
              <a:gd name="adj2" fmla="val 21155506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253D5AE-D1F4-C846-BBE1-8150EDAECC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3989" y="1091647"/>
            <a:ext cx="2617804" cy="3759254"/>
          </a:xfrm>
          <a:prstGeom prst="rect">
            <a:avLst/>
          </a:prstGeom>
        </p:spPr>
      </p:pic>
      <p:sp>
        <p:nvSpPr>
          <p:cNvPr id="12" name="禁止符 11">
            <a:extLst>
              <a:ext uri="{FF2B5EF4-FFF2-40B4-BE49-F238E27FC236}">
                <a16:creationId xmlns:a16="http://schemas.microsoft.com/office/drawing/2014/main" id="{C19F08B7-85A0-1346-8B98-1FA5EB63C8A2}"/>
              </a:ext>
            </a:extLst>
          </p:cNvPr>
          <p:cNvSpPr/>
          <p:nvPr/>
        </p:nvSpPr>
        <p:spPr>
          <a:xfrm>
            <a:off x="484511" y="1467992"/>
            <a:ext cx="2068906" cy="2068906"/>
          </a:xfrm>
          <a:prstGeom prst="noSmoking">
            <a:avLst>
              <a:gd name="adj" fmla="val 13506"/>
            </a:avLst>
          </a:prstGeom>
          <a:noFill/>
          <a:ln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5" name="图形 3">
            <a:extLst>
              <a:ext uri="{FF2B5EF4-FFF2-40B4-BE49-F238E27FC236}">
                <a16:creationId xmlns:a16="http://schemas.microsoft.com/office/drawing/2014/main" id="{A36434EF-CF62-5F4C-B99A-D47A9E1923CE}"/>
              </a:ext>
            </a:extLst>
          </p:cNvPr>
          <p:cNvGrpSpPr/>
          <p:nvPr/>
        </p:nvGrpSpPr>
        <p:grpSpPr>
          <a:xfrm>
            <a:off x="3479235" y="2805193"/>
            <a:ext cx="2703619" cy="2131932"/>
            <a:chOff x="2000250" y="0"/>
            <a:chExt cx="5143500" cy="5143500"/>
          </a:xfrm>
        </p:grpSpPr>
        <p:sp>
          <p:nvSpPr>
            <p:cNvPr id="6" name="任意形状 5">
              <a:extLst>
                <a:ext uri="{FF2B5EF4-FFF2-40B4-BE49-F238E27FC236}">
                  <a16:creationId xmlns:a16="http://schemas.microsoft.com/office/drawing/2014/main" id="{B47F9F11-9F31-134F-8A41-EA1D579F71F2}"/>
                </a:ext>
              </a:extLst>
            </p:cNvPr>
            <p:cNvSpPr/>
            <p:nvPr/>
          </p:nvSpPr>
          <p:spPr>
            <a:xfrm>
              <a:off x="5947475" y="995559"/>
              <a:ext cx="1193794" cy="2646153"/>
            </a:xfrm>
            <a:custGeom>
              <a:avLst/>
              <a:gdLst>
                <a:gd name="connsiteX0" fmla="*/ 1195021 w 1193793"/>
                <a:gd name="connsiteY0" fmla="*/ 2647818 h 2646152"/>
                <a:gd name="connsiteX1" fmla="*/ 914989 w 1193793"/>
                <a:gd name="connsiteY1" fmla="*/ 2282435 h 2646152"/>
                <a:gd name="connsiteX2" fmla="*/ 597811 w 1193793"/>
                <a:gd name="connsiteY2" fmla="*/ 1634082 h 2646152"/>
                <a:gd name="connsiteX3" fmla="*/ 376868 w 1193793"/>
                <a:gd name="connsiteY3" fmla="*/ 922549 h 2646152"/>
                <a:gd name="connsiteX4" fmla="*/ 13584 w 1193793"/>
                <a:gd name="connsiteY4" fmla="*/ 77999 h 2646152"/>
                <a:gd name="connsiteX5" fmla="*/ 0 w 1193793"/>
                <a:gd name="connsiteY5" fmla="*/ 33183 h 2646152"/>
                <a:gd name="connsiteX6" fmla="*/ 22674 w 1193793"/>
                <a:gd name="connsiteY6" fmla="*/ 5 h 2646152"/>
                <a:gd name="connsiteX7" fmla="*/ 60813 w 1193793"/>
                <a:gd name="connsiteY7" fmla="*/ 139042 h 2646152"/>
                <a:gd name="connsiteX8" fmla="*/ 680932 w 1193793"/>
                <a:gd name="connsiteY8" fmla="*/ 1806205 h 2646152"/>
                <a:gd name="connsiteX9" fmla="*/ 733726 w 1193793"/>
                <a:gd name="connsiteY9" fmla="*/ 1946901 h 2646152"/>
                <a:gd name="connsiteX10" fmla="*/ 1195021 w 1193793"/>
                <a:gd name="connsiteY10" fmla="*/ 2647818 h 264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3793" h="2646152">
                  <a:moveTo>
                    <a:pt x="1195021" y="2647818"/>
                  </a:moveTo>
                  <a:cubicBezTo>
                    <a:pt x="1101686" y="2526024"/>
                    <a:pt x="1008325" y="2404229"/>
                    <a:pt x="914989" y="2282435"/>
                  </a:cubicBezTo>
                  <a:cubicBezTo>
                    <a:pt x="773719" y="2098123"/>
                    <a:pt x="676413" y="1868833"/>
                    <a:pt x="597811" y="1634082"/>
                  </a:cubicBezTo>
                  <a:cubicBezTo>
                    <a:pt x="519209" y="1399329"/>
                    <a:pt x="457534" y="1156229"/>
                    <a:pt x="376868" y="922549"/>
                  </a:cubicBezTo>
                  <a:cubicBezTo>
                    <a:pt x="275539" y="629033"/>
                    <a:pt x="145031" y="352571"/>
                    <a:pt x="13584" y="77999"/>
                  </a:cubicBezTo>
                  <a:cubicBezTo>
                    <a:pt x="6922" y="64105"/>
                    <a:pt x="52" y="49338"/>
                    <a:pt x="0" y="33183"/>
                  </a:cubicBezTo>
                  <a:cubicBezTo>
                    <a:pt x="-26" y="17028"/>
                    <a:pt x="9613" y="-350"/>
                    <a:pt x="22674" y="5"/>
                  </a:cubicBezTo>
                  <a:cubicBezTo>
                    <a:pt x="12904" y="49059"/>
                    <a:pt x="37878" y="97263"/>
                    <a:pt x="60813" y="139042"/>
                  </a:cubicBezTo>
                  <a:cubicBezTo>
                    <a:pt x="339147" y="646081"/>
                    <a:pt x="488097" y="1241527"/>
                    <a:pt x="680932" y="1806205"/>
                  </a:cubicBezTo>
                  <a:cubicBezTo>
                    <a:pt x="697207" y="1853852"/>
                    <a:pt x="713847" y="1901396"/>
                    <a:pt x="733726" y="1946901"/>
                  </a:cubicBezTo>
                  <a:cubicBezTo>
                    <a:pt x="849761" y="2212756"/>
                    <a:pt x="1066865" y="2390611"/>
                    <a:pt x="1195021" y="2647818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" name="任意形状 6">
              <a:extLst>
                <a:ext uri="{FF2B5EF4-FFF2-40B4-BE49-F238E27FC236}">
                  <a16:creationId xmlns:a16="http://schemas.microsoft.com/office/drawing/2014/main" id="{35E9FC75-8992-A948-9347-E6847DE48A6D}"/>
                </a:ext>
              </a:extLst>
            </p:cNvPr>
            <p:cNvSpPr/>
            <p:nvPr/>
          </p:nvSpPr>
          <p:spPr>
            <a:xfrm>
              <a:off x="4734136" y="3625285"/>
              <a:ext cx="1556895" cy="1517171"/>
            </a:xfrm>
            <a:custGeom>
              <a:avLst/>
              <a:gdLst>
                <a:gd name="connsiteX0" fmla="*/ 180564 w 1556894"/>
                <a:gd name="connsiteY0" fmla="*/ 474408 h 1517170"/>
                <a:gd name="connsiteX1" fmla="*/ 224737 w 1556894"/>
                <a:gd name="connsiteY1" fmla="*/ 545899 h 1517170"/>
                <a:gd name="connsiteX2" fmla="*/ 272175 w 1556894"/>
                <a:gd name="connsiteY2" fmla="*/ 587824 h 1517170"/>
                <a:gd name="connsiteX3" fmla="*/ 402082 w 1556894"/>
                <a:gd name="connsiteY3" fmla="*/ 760050 h 1517170"/>
                <a:gd name="connsiteX4" fmla="*/ 520233 w 1556894"/>
                <a:gd name="connsiteY4" fmla="*/ 904424 h 1517170"/>
                <a:gd name="connsiteX5" fmla="*/ 674800 w 1556894"/>
                <a:gd name="connsiteY5" fmla="*/ 1079594 h 1517170"/>
                <a:gd name="connsiteX6" fmla="*/ 817272 w 1556894"/>
                <a:gd name="connsiteY6" fmla="*/ 1207955 h 1517170"/>
                <a:gd name="connsiteX7" fmla="*/ 1148373 w 1556894"/>
                <a:gd name="connsiteY7" fmla="*/ 1406805 h 1517170"/>
                <a:gd name="connsiteX8" fmla="*/ 1505649 w 1556894"/>
                <a:gd name="connsiteY8" fmla="*/ 1490880 h 1517170"/>
                <a:gd name="connsiteX9" fmla="*/ 1559043 w 1556894"/>
                <a:gd name="connsiteY9" fmla="*/ 1506893 h 1517170"/>
                <a:gd name="connsiteX10" fmla="*/ 1123844 w 1556894"/>
                <a:gd name="connsiteY10" fmla="*/ 1420456 h 1517170"/>
                <a:gd name="connsiteX11" fmla="*/ 721533 w 1556894"/>
                <a:gd name="connsiteY11" fmla="*/ 1176932 h 1517170"/>
                <a:gd name="connsiteX12" fmla="*/ 687939 w 1556894"/>
                <a:gd name="connsiteY12" fmla="*/ 1152444 h 1517170"/>
                <a:gd name="connsiteX13" fmla="*/ 226775 w 1556894"/>
                <a:gd name="connsiteY13" fmla="*/ 602413 h 1517170"/>
                <a:gd name="connsiteX14" fmla="*/ 65861 w 1556894"/>
                <a:gd name="connsiteY14" fmla="*/ 270544 h 1517170"/>
                <a:gd name="connsiteX15" fmla="*/ 5675 w 1556894"/>
                <a:gd name="connsiteY15" fmla="*/ 9 h 1517170"/>
                <a:gd name="connsiteX16" fmla="*/ 21505 w 1556894"/>
                <a:gd name="connsiteY16" fmla="*/ 41771 h 1517170"/>
                <a:gd name="connsiteX17" fmla="*/ 69936 w 1556894"/>
                <a:gd name="connsiteY17" fmla="*/ 235801 h 1517170"/>
                <a:gd name="connsiteX18" fmla="*/ 180564 w 1556894"/>
                <a:gd name="connsiteY18" fmla="*/ 474408 h 15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56894" h="1517170">
                  <a:moveTo>
                    <a:pt x="180564" y="474408"/>
                  </a:moveTo>
                  <a:cubicBezTo>
                    <a:pt x="193364" y="500028"/>
                    <a:pt x="206608" y="525810"/>
                    <a:pt x="224737" y="545899"/>
                  </a:cubicBezTo>
                  <a:cubicBezTo>
                    <a:pt x="239209" y="561944"/>
                    <a:pt x="256345" y="573817"/>
                    <a:pt x="272175" y="587824"/>
                  </a:cubicBezTo>
                  <a:cubicBezTo>
                    <a:pt x="323950" y="633598"/>
                    <a:pt x="360286" y="700625"/>
                    <a:pt x="402082" y="760050"/>
                  </a:cubicBezTo>
                  <a:cubicBezTo>
                    <a:pt x="438471" y="811711"/>
                    <a:pt x="479404" y="858132"/>
                    <a:pt x="520233" y="904424"/>
                  </a:cubicBezTo>
                  <a:cubicBezTo>
                    <a:pt x="571747" y="962814"/>
                    <a:pt x="623287" y="1021204"/>
                    <a:pt x="674800" y="1079594"/>
                  </a:cubicBezTo>
                  <a:cubicBezTo>
                    <a:pt x="718346" y="1128959"/>
                    <a:pt x="762989" y="1179196"/>
                    <a:pt x="817272" y="1207955"/>
                  </a:cubicBezTo>
                  <a:cubicBezTo>
                    <a:pt x="930042" y="1267768"/>
                    <a:pt x="1035811" y="1346377"/>
                    <a:pt x="1148373" y="1406805"/>
                  </a:cubicBezTo>
                  <a:cubicBezTo>
                    <a:pt x="1260934" y="1467233"/>
                    <a:pt x="1383892" y="1509577"/>
                    <a:pt x="1505649" y="1490880"/>
                  </a:cubicBezTo>
                  <a:cubicBezTo>
                    <a:pt x="1524979" y="1487904"/>
                    <a:pt x="1549169" y="1486124"/>
                    <a:pt x="1559043" y="1506893"/>
                  </a:cubicBezTo>
                  <a:cubicBezTo>
                    <a:pt x="1412810" y="1544224"/>
                    <a:pt x="1260568" y="1494794"/>
                    <a:pt x="1123844" y="1420456"/>
                  </a:cubicBezTo>
                  <a:cubicBezTo>
                    <a:pt x="987145" y="1346118"/>
                    <a:pt x="859720" y="1246968"/>
                    <a:pt x="721533" y="1176932"/>
                  </a:cubicBezTo>
                  <a:cubicBezTo>
                    <a:pt x="709386" y="1170786"/>
                    <a:pt x="696717" y="1164478"/>
                    <a:pt x="687939" y="1152444"/>
                  </a:cubicBezTo>
                  <a:cubicBezTo>
                    <a:pt x="544658" y="956279"/>
                    <a:pt x="390458" y="772343"/>
                    <a:pt x="226775" y="602413"/>
                  </a:cubicBezTo>
                  <a:cubicBezTo>
                    <a:pt x="146265" y="518791"/>
                    <a:pt x="113691" y="386386"/>
                    <a:pt x="65861" y="270544"/>
                  </a:cubicBezTo>
                  <a:cubicBezTo>
                    <a:pt x="30517" y="184948"/>
                    <a:pt x="-16373" y="92171"/>
                    <a:pt x="5675" y="9"/>
                  </a:cubicBezTo>
                  <a:cubicBezTo>
                    <a:pt x="19755" y="-541"/>
                    <a:pt x="22262" y="24367"/>
                    <a:pt x="21505" y="41771"/>
                  </a:cubicBezTo>
                  <a:cubicBezTo>
                    <a:pt x="18527" y="110254"/>
                    <a:pt x="43970" y="175244"/>
                    <a:pt x="69936" y="235801"/>
                  </a:cubicBezTo>
                  <a:cubicBezTo>
                    <a:pt x="104705" y="316803"/>
                    <a:pt x="141616" y="396414"/>
                    <a:pt x="180564" y="474408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" name="任意形状 7">
              <a:extLst>
                <a:ext uri="{FF2B5EF4-FFF2-40B4-BE49-F238E27FC236}">
                  <a16:creationId xmlns:a16="http://schemas.microsoft.com/office/drawing/2014/main" id="{5B9A00E7-09A4-A74F-AFB2-C2AB6492E8EC}"/>
                </a:ext>
              </a:extLst>
            </p:cNvPr>
            <p:cNvSpPr/>
            <p:nvPr/>
          </p:nvSpPr>
          <p:spPr>
            <a:xfrm>
              <a:off x="5081622" y="1258988"/>
              <a:ext cx="1499426" cy="1536580"/>
            </a:xfrm>
            <a:custGeom>
              <a:avLst/>
              <a:gdLst>
                <a:gd name="connsiteX0" fmla="*/ 273423 w 1499425"/>
                <a:gd name="connsiteY0" fmla="*/ 428261 h 1536580"/>
                <a:gd name="connsiteX1" fmla="*/ 555362 w 1499425"/>
                <a:gd name="connsiteY1" fmla="*/ 18014 h 1536580"/>
                <a:gd name="connsiteX2" fmla="*/ 583105 w 1499425"/>
                <a:gd name="connsiteY2" fmla="*/ 5168 h 1536580"/>
                <a:gd name="connsiteX3" fmla="*/ 289018 w 1499425"/>
                <a:gd name="connsiteY3" fmla="*/ 439952 h 1536580"/>
                <a:gd name="connsiteX4" fmla="*/ 1501098 w 1499425"/>
                <a:gd name="connsiteY4" fmla="*/ 1532616 h 1536580"/>
                <a:gd name="connsiteX5" fmla="*/ 1438927 w 1499425"/>
                <a:gd name="connsiteY5" fmla="*/ 1504712 h 1536580"/>
                <a:gd name="connsiteX6" fmla="*/ 298240 w 1499425"/>
                <a:gd name="connsiteY6" fmla="*/ 467025 h 1536580"/>
                <a:gd name="connsiteX7" fmla="*/ 1202 w 1499425"/>
                <a:gd name="connsiteY7" fmla="*/ 237121 h 1536580"/>
                <a:gd name="connsiteX8" fmla="*/ 14838 w 1499425"/>
                <a:gd name="connsiteY8" fmla="*/ 231259 h 1536580"/>
                <a:gd name="connsiteX9" fmla="*/ 273423 w 1499425"/>
                <a:gd name="connsiteY9" fmla="*/ 428261 h 153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9425" h="1536580">
                  <a:moveTo>
                    <a:pt x="273423" y="428261"/>
                  </a:moveTo>
                  <a:cubicBezTo>
                    <a:pt x="382223" y="308670"/>
                    <a:pt x="477439" y="170139"/>
                    <a:pt x="555362" y="18014"/>
                  </a:cubicBezTo>
                  <a:cubicBezTo>
                    <a:pt x="561763" y="5543"/>
                    <a:pt x="576939" y="-7484"/>
                    <a:pt x="583105" y="5168"/>
                  </a:cubicBezTo>
                  <a:cubicBezTo>
                    <a:pt x="504476" y="168159"/>
                    <a:pt x="404793" y="315528"/>
                    <a:pt x="289018" y="439952"/>
                  </a:cubicBezTo>
                  <a:cubicBezTo>
                    <a:pt x="739316" y="712778"/>
                    <a:pt x="1125066" y="1122048"/>
                    <a:pt x="1501098" y="1532616"/>
                  </a:cubicBezTo>
                  <a:cubicBezTo>
                    <a:pt x="1480435" y="1547067"/>
                    <a:pt x="1456010" y="1525082"/>
                    <a:pt x="1438927" y="1504712"/>
                  </a:cubicBezTo>
                  <a:cubicBezTo>
                    <a:pt x="1097925" y="1098456"/>
                    <a:pt x="713246" y="748507"/>
                    <a:pt x="298240" y="467025"/>
                  </a:cubicBezTo>
                  <a:cubicBezTo>
                    <a:pt x="195631" y="397433"/>
                    <a:pt x="90201" y="331175"/>
                    <a:pt x="1202" y="237121"/>
                  </a:cubicBezTo>
                  <a:cubicBezTo>
                    <a:pt x="-3944" y="230929"/>
                    <a:pt x="8725" y="226604"/>
                    <a:pt x="14838" y="231259"/>
                  </a:cubicBezTo>
                  <a:cubicBezTo>
                    <a:pt x="101042" y="296928"/>
                    <a:pt x="187220" y="362593"/>
                    <a:pt x="273423" y="428261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形状 8">
              <a:extLst>
                <a:ext uri="{FF2B5EF4-FFF2-40B4-BE49-F238E27FC236}">
                  <a16:creationId xmlns:a16="http://schemas.microsoft.com/office/drawing/2014/main" id="{9C6BBEA2-63C6-E44C-AB45-6BDE0FA46E21}"/>
                </a:ext>
              </a:extLst>
            </p:cNvPr>
            <p:cNvSpPr/>
            <p:nvPr/>
          </p:nvSpPr>
          <p:spPr>
            <a:xfrm>
              <a:off x="5108946" y="554081"/>
              <a:ext cx="1407997" cy="918713"/>
            </a:xfrm>
            <a:custGeom>
              <a:avLst/>
              <a:gdLst>
                <a:gd name="connsiteX0" fmla="*/ 1408807 w 1407997"/>
                <a:gd name="connsiteY0" fmla="*/ 4186 h 918713"/>
                <a:gd name="connsiteX1" fmla="*/ 1300947 w 1407997"/>
                <a:gd name="connsiteY1" fmla="*/ 126068 h 918713"/>
                <a:gd name="connsiteX2" fmla="*/ 27429 w 1407997"/>
                <a:gd name="connsiteY2" fmla="*/ 915796 h 918713"/>
                <a:gd name="connsiteX3" fmla="*/ 0 w 1407997"/>
                <a:gd name="connsiteY3" fmla="*/ 908119 h 918713"/>
                <a:gd name="connsiteX4" fmla="*/ 1289820 w 1407997"/>
                <a:gd name="connsiteY4" fmla="*/ 105015 h 918713"/>
                <a:gd name="connsiteX5" fmla="*/ 1376285 w 1407997"/>
                <a:gd name="connsiteY5" fmla="*/ 21606 h 918713"/>
                <a:gd name="connsiteX6" fmla="*/ 1408807 w 1407997"/>
                <a:gd name="connsiteY6" fmla="*/ 4186 h 918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7997" h="918713">
                  <a:moveTo>
                    <a:pt x="1408807" y="4186"/>
                  </a:moveTo>
                  <a:cubicBezTo>
                    <a:pt x="1389920" y="61024"/>
                    <a:pt x="1344049" y="95576"/>
                    <a:pt x="1300947" y="126068"/>
                  </a:cubicBezTo>
                  <a:cubicBezTo>
                    <a:pt x="888423" y="418005"/>
                    <a:pt x="468740" y="697659"/>
                    <a:pt x="27429" y="915796"/>
                  </a:cubicBezTo>
                  <a:cubicBezTo>
                    <a:pt x="17241" y="920839"/>
                    <a:pt x="967" y="921664"/>
                    <a:pt x="0" y="908119"/>
                  </a:cubicBezTo>
                  <a:cubicBezTo>
                    <a:pt x="443872" y="676743"/>
                    <a:pt x="875126" y="408229"/>
                    <a:pt x="1289820" y="105015"/>
                  </a:cubicBezTo>
                  <a:cubicBezTo>
                    <a:pt x="1321480" y="81866"/>
                    <a:pt x="1353845" y="57669"/>
                    <a:pt x="1376285" y="21606"/>
                  </a:cubicBezTo>
                  <a:cubicBezTo>
                    <a:pt x="1384539" y="8346"/>
                    <a:pt x="1399351" y="-7767"/>
                    <a:pt x="1408807" y="4186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形状 12">
              <a:extLst>
                <a:ext uri="{FF2B5EF4-FFF2-40B4-BE49-F238E27FC236}">
                  <a16:creationId xmlns:a16="http://schemas.microsoft.com/office/drawing/2014/main" id="{F755FEF8-CF55-3C46-A179-E9A026BC8342}"/>
                </a:ext>
              </a:extLst>
            </p:cNvPr>
            <p:cNvSpPr/>
            <p:nvPr/>
          </p:nvSpPr>
          <p:spPr>
            <a:xfrm>
              <a:off x="2000250" y="1613013"/>
              <a:ext cx="1165059" cy="469061"/>
            </a:xfrm>
            <a:custGeom>
              <a:avLst/>
              <a:gdLst>
                <a:gd name="connsiteX0" fmla="*/ 37877 w 1165058"/>
                <a:gd name="connsiteY0" fmla="*/ 22083 h 469061"/>
                <a:gd name="connsiteX1" fmla="*/ 0 w 1165058"/>
                <a:gd name="connsiteY1" fmla="*/ 105 h 469061"/>
                <a:gd name="connsiteX2" fmla="*/ 97458 w 1165058"/>
                <a:gd name="connsiteY2" fmla="*/ 15305 h 469061"/>
                <a:gd name="connsiteX3" fmla="*/ 199322 w 1165058"/>
                <a:gd name="connsiteY3" fmla="*/ 59766 h 469061"/>
                <a:gd name="connsiteX4" fmla="*/ 403834 w 1165058"/>
                <a:gd name="connsiteY4" fmla="*/ 107245 h 469061"/>
                <a:gd name="connsiteX5" fmla="*/ 684867 w 1165058"/>
                <a:gd name="connsiteY5" fmla="*/ 215346 h 469061"/>
                <a:gd name="connsiteX6" fmla="*/ 1151906 w 1165058"/>
                <a:gd name="connsiteY6" fmla="*/ 441679 h 469061"/>
                <a:gd name="connsiteX7" fmla="*/ 1166250 w 1165058"/>
                <a:gd name="connsiteY7" fmla="*/ 455007 h 469061"/>
                <a:gd name="connsiteX8" fmla="*/ 1157758 w 1165058"/>
                <a:gd name="connsiteY8" fmla="*/ 469486 h 469061"/>
                <a:gd name="connsiteX9" fmla="*/ 647551 w 1165058"/>
                <a:gd name="connsiteY9" fmla="*/ 223662 h 469061"/>
                <a:gd name="connsiteX10" fmla="*/ 495712 w 1165058"/>
                <a:gd name="connsiteY10" fmla="*/ 158851 h 469061"/>
                <a:gd name="connsiteX11" fmla="*/ 253808 w 1165058"/>
                <a:gd name="connsiteY11" fmla="*/ 97064 h 469061"/>
                <a:gd name="connsiteX12" fmla="*/ 37877 w 1165058"/>
                <a:gd name="connsiteY12" fmla="*/ 22083 h 469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5058" h="469061">
                  <a:moveTo>
                    <a:pt x="37877" y="22083"/>
                  </a:moveTo>
                  <a:cubicBezTo>
                    <a:pt x="24463" y="16916"/>
                    <a:pt x="10635" y="11472"/>
                    <a:pt x="0" y="105"/>
                  </a:cubicBezTo>
                  <a:cubicBezTo>
                    <a:pt x="32854" y="-814"/>
                    <a:pt x="65814" y="4326"/>
                    <a:pt x="97458" y="15305"/>
                  </a:cubicBezTo>
                  <a:cubicBezTo>
                    <a:pt x="132135" y="27336"/>
                    <a:pt x="165006" y="46238"/>
                    <a:pt x="199322" y="59766"/>
                  </a:cubicBezTo>
                  <a:cubicBezTo>
                    <a:pt x="265479" y="85846"/>
                    <a:pt x="335587" y="91462"/>
                    <a:pt x="403834" y="107245"/>
                  </a:cubicBezTo>
                  <a:cubicBezTo>
                    <a:pt x="500395" y="129575"/>
                    <a:pt x="593023" y="172208"/>
                    <a:pt x="684867" y="215346"/>
                  </a:cubicBezTo>
                  <a:cubicBezTo>
                    <a:pt x="841180" y="288765"/>
                    <a:pt x="996872" y="364213"/>
                    <a:pt x="1151906" y="441679"/>
                  </a:cubicBezTo>
                  <a:cubicBezTo>
                    <a:pt x="1157604" y="444526"/>
                    <a:pt x="1163842" y="448006"/>
                    <a:pt x="1166250" y="455007"/>
                  </a:cubicBezTo>
                  <a:cubicBezTo>
                    <a:pt x="1168661" y="462007"/>
                    <a:pt x="1163471" y="472291"/>
                    <a:pt x="1157758" y="469486"/>
                  </a:cubicBezTo>
                  <a:cubicBezTo>
                    <a:pt x="988124" y="386171"/>
                    <a:pt x="818052" y="304228"/>
                    <a:pt x="647551" y="223662"/>
                  </a:cubicBezTo>
                  <a:cubicBezTo>
                    <a:pt x="597513" y="200018"/>
                    <a:pt x="547348" y="176459"/>
                    <a:pt x="495712" y="158851"/>
                  </a:cubicBezTo>
                  <a:cubicBezTo>
                    <a:pt x="416313" y="131775"/>
                    <a:pt x="334228" y="119039"/>
                    <a:pt x="253808" y="97064"/>
                  </a:cubicBezTo>
                  <a:cubicBezTo>
                    <a:pt x="180788" y="77112"/>
                    <a:pt x="109281" y="49579"/>
                    <a:pt x="37877" y="22083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形状 13">
              <a:extLst>
                <a:ext uri="{FF2B5EF4-FFF2-40B4-BE49-F238E27FC236}">
                  <a16:creationId xmlns:a16="http://schemas.microsoft.com/office/drawing/2014/main" id="{0044813E-837C-F743-B979-B65F71DD6FC0}"/>
                </a:ext>
              </a:extLst>
            </p:cNvPr>
            <p:cNvSpPr/>
            <p:nvPr/>
          </p:nvSpPr>
          <p:spPr>
            <a:xfrm>
              <a:off x="2704708" y="0"/>
              <a:ext cx="3772074" cy="5098211"/>
            </a:xfrm>
            <a:custGeom>
              <a:avLst/>
              <a:gdLst>
                <a:gd name="connsiteX0" fmla="*/ 676197 w 3772074"/>
                <a:gd name="connsiteY0" fmla="*/ 2472772 h 5098211"/>
                <a:gd name="connsiteX1" fmla="*/ 0 w 3772074"/>
                <a:gd name="connsiteY1" fmla="*/ 2680818 h 5098211"/>
                <a:gd name="connsiteX2" fmla="*/ 562274 w 3772074"/>
                <a:gd name="connsiteY2" fmla="*/ 2132304 h 5098211"/>
                <a:gd name="connsiteX3" fmla="*/ 458950 w 3772074"/>
                <a:gd name="connsiteY3" fmla="*/ 2012467 h 5098211"/>
                <a:gd name="connsiteX4" fmla="*/ 472541 w 3772074"/>
                <a:gd name="connsiteY4" fmla="*/ 1825169 h 5098211"/>
                <a:gd name="connsiteX5" fmla="*/ 734941 w 3772074"/>
                <a:gd name="connsiteY5" fmla="*/ 939637 h 5098211"/>
                <a:gd name="connsiteX6" fmla="*/ 1339115 w 3772074"/>
                <a:gd name="connsiteY6" fmla="*/ 234726 h 5098211"/>
                <a:gd name="connsiteX7" fmla="*/ 1471169 w 3772074"/>
                <a:gd name="connsiteY7" fmla="*/ 147661 h 5098211"/>
                <a:gd name="connsiteX8" fmla="*/ 1621211 w 3772074"/>
                <a:gd name="connsiteY8" fmla="*/ 165781 h 5098211"/>
                <a:gd name="connsiteX9" fmla="*/ 1981159 w 3772074"/>
                <a:gd name="connsiteY9" fmla="*/ 276774 h 5098211"/>
                <a:gd name="connsiteX10" fmla="*/ 2708067 w 3772074"/>
                <a:gd name="connsiteY10" fmla="*/ 586683 h 5098211"/>
                <a:gd name="connsiteX11" fmla="*/ 1600394 w 3772074"/>
                <a:gd name="connsiteY11" fmla="*/ 187983 h 5098211"/>
                <a:gd name="connsiteX12" fmla="*/ 1462993 w 3772074"/>
                <a:gd name="connsiteY12" fmla="*/ 177285 h 5098211"/>
                <a:gd name="connsiteX13" fmla="*/ 1341430 w 3772074"/>
                <a:gd name="connsiteY13" fmla="*/ 260398 h 5098211"/>
                <a:gd name="connsiteX14" fmla="*/ 637319 w 3772074"/>
                <a:gd name="connsiteY14" fmla="*/ 1222898 h 5098211"/>
                <a:gd name="connsiteX15" fmla="*/ 636441 w 3772074"/>
                <a:gd name="connsiteY15" fmla="*/ 1424342 h 5098211"/>
                <a:gd name="connsiteX16" fmla="*/ 650879 w 3772074"/>
                <a:gd name="connsiteY16" fmla="*/ 1750168 h 5098211"/>
                <a:gd name="connsiteX17" fmla="*/ 479706 w 3772074"/>
                <a:gd name="connsiteY17" fmla="*/ 2013490 h 5098211"/>
                <a:gd name="connsiteX18" fmla="*/ 636491 w 3772074"/>
                <a:gd name="connsiteY18" fmla="*/ 1725738 h 5098211"/>
                <a:gd name="connsiteX19" fmla="*/ 597694 w 3772074"/>
                <a:gd name="connsiteY19" fmla="*/ 1397774 h 5098211"/>
                <a:gd name="connsiteX20" fmla="*/ 486423 w 3772074"/>
                <a:gd name="connsiteY20" fmla="*/ 1855422 h 5098211"/>
                <a:gd name="connsiteX21" fmla="*/ 489022 w 3772074"/>
                <a:gd name="connsiteY21" fmla="*/ 2054042 h 5098211"/>
                <a:gd name="connsiteX22" fmla="*/ 582368 w 3772074"/>
                <a:gd name="connsiteY22" fmla="*/ 2112118 h 5098211"/>
                <a:gd name="connsiteX23" fmla="*/ 1006919 w 3772074"/>
                <a:gd name="connsiteY23" fmla="*/ 1864444 h 5098211"/>
                <a:gd name="connsiteX24" fmla="*/ 709061 w 3772074"/>
                <a:gd name="connsiteY24" fmla="*/ 2120125 h 5098211"/>
                <a:gd name="connsiteX25" fmla="*/ 43000 w 3772074"/>
                <a:gd name="connsiteY25" fmla="*/ 2642753 h 5098211"/>
                <a:gd name="connsiteX26" fmla="*/ 1229581 w 3772074"/>
                <a:gd name="connsiteY26" fmla="*/ 2181951 h 5098211"/>
                <a:gd name="connsiteX27" fmla="*/ 701846 w 3772074"/>
                <a:gd name="connsiteY27" fmla="*/ 2468502 h 5098211"/>
                <a:gd name="connsiteX28" fmla="*/ 841977 w 3772074"/>
                <a:gd name="connsiteY28" fmla="*/ 2737432 h 5098211"/>
                <a:gd name="connsiteX29" fmla="*/ 1079694 w 3772074"/>
                <a:gd name="connsiteY29" fmla="*/ 2664340 h 5098211"/>
                <a:gd name="connsiteX30" fmla="*/ 1193566 w 3772074"/>
                <a:gd name="connsiteY30" fmla="*/ 2960107 h 5098211"/>
                <a:gd name="connsiteX31" fmla="*/ 1119575 w 3772074"/>
                <a:gd name="connsiteY31" fmla="*/ 3288411 h 5098211"/>
                <a:gd name="connsiteX32" fmla="*/ 1378988 w 3772074"/>
                <a:gd name="connsiteY32" fmla="*/ 3079776 h 5098211"/>
                <a:gd name="connsiteX33" fmla="*/ 1380569 w 3772074"/>
                <a:gd name="connsiteY33" fmla="*/ 2663204 h 5098211"/>
                <a:gd name="connsiteX34" fmla="*/ 1158993 w 3772074"/>
                <a:gd name="connsiteY34" fmla="*/ 2064158 h 5098211"/>
                <a:gd name="connsiteX35" fmla="*/ 991920 w 3772074"/>
                <a:gd name="connsiteY35" fmla="*/ 1653296 h 5098211"/>
                <a:gd name="connsiteX36" fmla="*/ 1225420 w 3772074"/>
                <a:gd name="connsiteY36" fmla="*/ 1308959 h 5098211"/>
                <a:gd name="connsiteX37" fmla="*/ 1061755 w 3772074"/>
                <a:gd name="connsiteY37" fmla="*/ 886866 h 5098211"/>
                <a:gd name="connsiteX38" fmla="*/ 1244769 w 3772074"/>
                <a:gd name="connsiteY38" fmla="*/ 1306236 h 5098211"/>
                <a:gd name="connsiteX39" fmla="*/ 1421868 w 3772074"/>
                <a:gd name="connsiteY39" fmla="*/ 1293972 h 5098211"/>
                <a:gd name="connsiteX40" fmla="*/ 1539787 w 3772074"/>
                <a:gd name="connsiteY40" fmla="*/ 1116570 h 5098211"/>
                <a:gd name="connsiteX41" fmla="*/ 1656097 w 3772074"/>
                <a:gd name="connsiteY41" fmla="*/ 396412 h 5098211"/>
                <a:gd name="connsiteX42" fmla="*/ 1644410 w 3772074"/>
                <a:gd name="connsiteY42" fmla="*/ 840797 h 5098211"/>
                <a:gd name="connsiteX43" fmla="*/ 1677928 w 3772074"/>
                <a:gd name="connsiteY43" fmla="*/ 1275074 h 5098211"/>
                <a:gd name="connsiteX44" fmla="*/ 3774593 w 3772074"/>
                <a:gd name="connsiteY44" fmla="*/ 0 h 5098211"/>
                <a:gd name="connsiteX45" fmla="*/ 3683295 w 3772074"/>
                <a:gd name="connsiteY45" fmla="*/ 74616 h 5098211"/>
                <a:gd name="connsiteX46" fmla="*/ 1597063 w 3772074"/>
                <a:gd name="connsiteY46" fmla="*/ 1343528 h 5098211"/>
                <a:gd name="connsiteX47" fmla="*/ 1662354 w 3772074"/>
                <a:gd name="connsiteY47" fmla="*/ 1286810 h 5098211"/>
                <a:gd name="connsiteX48" fmla="*/ 1592918 w 3772074"/>
                <a:gd name="connsiteY48" fmla="*/ 1039708 h 5098211"/>
                <a:gd name="connsiteX49" fmla="*/ 1422216 w 3772074"/>
                <a:gd name="connsiteY49" fmla="*/ 1352259 h 5098211"/>
                <a:gd name="connsiteX50" fmla="*/ 2349537 w 3772074"/>
                <a:gd name="connsiteY50" fmla="*/ 1467780 h 5098211"/>
                <a:gd name="connsiteX51" fmla="*/ 1649499 w 3772074"/>
                <a:gd name="connsiteY51" fmla="*/ 1437356 h 5098211"/>
                <a:gd name="connsiteX52" fmla="*/ 1487765 w 3772074"/>
                <a:gd name="connsiteY52" fmla="*/ 1915433 h 5098211"/>
                <a:gd name="connsiteX53" fmla="*/ 1408180 w 3772074"/>
                <a:gd name="connsiteY53" fmla="*/ 1996891 h 5098211"/>
                <a:gd name="connsiteX54" fmla="*/ 1328379 w 3772074"/>
                <a:gd name="connsiteY54" fmla="*/ 1990363 h 5098211"/>
                <a:gd name="connsiteX55" fmla="*/ 1081219 w 3772074"/>
                <a:gd name="connsiteY55" fmla="*/ 1628325 h 5098211"/>
                <a:gd name="connsiteX56" fmla="*/ 1185620 w 3772074"/>
                <a:gd name="connsiteY56" fmla="*/ 1367592 h 5098211"/>
                <a:gd name="connsiteX57" fmla="*/ 1112592 w 3772074"/>
                <a:gd name="connsiteY57" fmla="*/ 1704068 h 5098211"/>
                <a:gd name="connsiteX58" fmla="*/ 1316088 w 3772074"/>
                <a:gd name="connsiteY58" fmla="*/ 1959040 h 5098211"/>
                <a:gd name="connsiteX59" fmla="*/ 1409533 w 3772074"/>
                <a:gd name="connsiteY59" fmla="*/ 1970003 h 5098211"/>
                <a:gd name="connsiteX60" fmla="*/ 1469084 w 3772074"/>
                <a:gd name="connsiteY60" fmla="*/ 1905194 h 5098211"/>
                <a:gd name="connsiteX61" fmla="*/ 1628995 w 3772074"/>
                <a:gd name="connsiteY61" fmla="*/ 1456675 h 5098211"/>
                <a:gd name="connsiteX62" fmla="*/ 1330657 w 3772074"/>
                <a:gd name="connsiteY62" fmla="*/ 1341603 h 5098211"/>
                <a:gd name="connsiteX63" fmla="*/ 1052333 w 3772074"/>
                <a:gd name="connsiteY63" fmla="*/ 1481632 h 5098211"/>
                <a:gd name="connsiteX64" fmla="*/ 1043773 w 3772074"/>
                <a:gd name="connsiteY64" fmla="*/ 1854746 h 5098211"/>
                <a:gd name="connsiteX65" fmla="*/ 1250649 w 3772074"/>
                <a:gd name="connsiteY65" fmla="*/ 2146593 h 5098211"/>
                <a:gd name="connsiteX66" fmla="*/ 1837619 w 3772074"/>
                <a:gd name="connsiteY66" fmla="*/ 2592654 h 5098211"/>
                <a:gd name="connsiteX67" fmla="*/ 2009398 w 3772074"/>
                <a:gd name="connsiteY67" fmla="*/ 2616418 h 5098211"/>
                <a:gd name="connsiteX68" fmla="*/ 2295778 w 3772074"/>
                <a:gd name="connsiteY68" fmla="*/ 2905534 h 5098211"/>
                <a:gd name="connsiteX69" fmla="*/ 2562278 w 3772074"/>
                <a:gd name="connsiteY69" fmla="*/ 3364755 h 5098211"/>
                <a:gd name="connsiteX70" fmla="*/ 3019760 w 3772074"/>
                <a:gd name="connsiteY70" fmla="*/ 3700700 h 5098211"/>
                <a:gd name="connsiteX71" fmla="*/ 2524401 w 3772074"/>
                <a:gd name="connsiteY71" fmla="*/ 3353983 h 5098211"/>
                <a:gd name="connsiteX72" fmla="*/ 2573537 w 3772074"/>
                <a:gd name="connsiteY72" fmla="*/ 3851738 h 5098211"/>
                <a:gd name="connsiteX73" fmla="*/ 2565256 w 3772074"/>
                <a:gd name="connsiteY73" fmla="*/ 3780699 h 5098211"/>
                <a:gd name="connsiteX74" fmla="*/ 3039064 w 3772074"/>
                <a:gd name="connsiteY74" fmla="*/ 4772069 h 5098211"/>
                <a:gd name="connsiteX75" fmla="*/ 3244621 w 3772074"/>
                <a:gd name="connsiteY75" fmla="*/ 4999773 h 5098211"/>
                <a:gd name="connsiteX76" fmla="*/ 2480672 w 3772074"/>
                <a:gd name="connsiteY76" fmla="*/ 3547559 h 5098211"/>
                <a:gd name="connsiteX77" fmla="*/ 1623097 w 3772074"/>
                <a:gd name="connsiteY77" fmla="*/ 3448765 h 5098211"/>
                <a:gd name="connsiteX78" fmla="*/ 2473279 w 3772074"/>
                <a:gd name="connsiteY78" fmla="*/ 5099829 h 5098211"/>
                <a:gd name="connsiteX79" fmla="*/ 1686483 w 3772074"/>
                <a:gd name="connsiteY79" fmla="*/ 3525692 h 5098211"/>
                <a:gd name="connsiteX80" fmla="*/ 1325699 w 3772074"/>
                <a:gd name="connsiteY80" fmla="*/ 3226058 h 5098211"/>
                <a:gd name="connsiteX81" fmla="*/ 1056656 w 3772074"/>
                <a:gd name="connsiteY81" fmla="*/ 3310635 h 5098211"/>
                <a:gd name="connsiteX82" fmla="*/ 676197 w 3772074"/>
                <a:gd name="connsiteY82" fmla="*/ 2472772 h 5098211"/>
                <a:gd name="connsiteX83" fmla="*/ 2250664 w 3772074"/>
                <a:gd name="connsiteY83" fmla="*/ 3255739 h 5098211"/>
                <a:gd name="connsiteX84" fmla="*/ 2094269 w 3772074"/>
                <a:gd name="connsiteY84" fmla="*/ 3295851 h 5098211"/>
                <a:gd name="connsiteX85" fmla="*/ 1983171 w 3772074"/>
                <a:gd name="connsiteY85" fmla="*/ 3433141 h 5098211"/>
                <a:gd name="connsiteX86" fmla="*/ 2419284 w 3772074"/>
                <a:gd name="connsiteY86" fmla="*/ 3519254 h 5098211"/>
                <a:gd name="connsiteX87" fmla="*/ 2458180 w 3772074"/>
                <a:gd name="connsiteY87" fmla="*/ 3513463 h 5098211"/>
                <a:gd name="connsiteX88" fmla="*/ 2479914 w 3772074"/>
                <a:gd name="connsiteY88" fmla="*/ 3476294 h 5098211"/>
                <a:gd name="connsiteX89" fmla="*/ 2505018 w 3772074"/>
                <a:gd name="connsiteY89" fmla="*/ 3354694 h 5098211"/>
                <a:gd name="connsiteX90" fmla="*/ 2501021 w 3772074"/>
                <a:gd name="connsiteY90" fmla="*/ 3310409 h 5098211"/>
                <a:gd name="connsiteX91" fmla="*/ 2365968 w 3772074"/>
                <a:gd name="connsiteY91" fmla="*/ 3041251 h 5098211"/>
                <a:gd name="connsiteX92" fmla="*/ 2338148 w 3772074"/>
                <a:gd name="connsiteY92" fmla="*/ 3018623 h 5098211"/>
                <a:gd name="connsiteX93" fmla="*/ 1888495 w 3772074"/>
                <a:gd name="connsiteY93" fmla="*/ 2857354 h 5098211"/>
                <a:gd name="connsiteX94" fmla="*/ 1886507 w 3772074"/>
                <a:gd name="connsiteY94" fmla="*/ 2826405 h 5098211"/>
                <a:gd name="connsiteX95" fmla="*/ 1816714 w 3772074"/>
                <a:gd name="connsiteY95" fmla="*/ 2967981 h 5098211"/>
                <a:gd name="connsiteX96" fmla="*/ 1848097 w 3772074"/>
                <a:gd name="connsiteY96" fmla="*/ 2875728 h 5098211"/>
                <a:gd name="connsiteX97" fmla="*/ 1863499 w 3772074"/>
                <a:gd name="connsiteY97" fmla="*/ 2780981 h 5098211"/>
                <a:gd name="connsiteX98" fmla="*/ 1766261 w 3772074"/>
                <a:gd name="connsiteY98" fmla="*/ 2600877 h 5098211"/>
                <a:gd name="connsiteX99" fmla="*/ 1713115 w 3772074"/>
                <a:gd name="connsiteY99" fmla="*/ 2534714 h 5098211"/>
                <a:gd name="connsiteX100" fmla="*/ 1342498 w 3772074"/>
                <a:gd name="connsiteY100" fmla="*/ 2277972 h 5098211"/>
                <a:gd name="connsiteX101" fmla="*/ 1335218 w 3772074"/>
                <a:gd name="connsiteY101" fmla="*/ 2312912 h 5098211"/>
                <a:gd name="connsiteX102" fmla="*/ 1418475 w 3772074"/>
                <a:gd name="connsiteY102" fmla="*/ 2919053 h 5098211"/>
                <a:gd name="connsiteX103" fmla="*/ 1421129 w 3772074"/>
                <a:gd name="connsiteY103" fmla="*/ 3054291 h 5098211"/>
                <a:gd name="connsiteX104" fmla="*/ 1370985 w 3772074"/>
                <a:gd name="connsiteY104" fmla="*/ 3171295 h 5098211"/>
                <a:gd name="connsiteX105" fmla="*/ 1361878 w 3772074"/>
                <a:gd name="connsiteY105" fmla="*/ 3249042 h 5098211"/>
                <a:gd name="connsiteX106" fmla="*/ 1410897 w 3772074"/>
                <a:gd name="connsiteY106" fmla="*/ 3307400 h 5098211"/>
                <a:gd name="connsiteX107" fmla="*/ 1920999 w 3772074"/>
                <a:gd name="connsiteY107" fmla="*/ 3474095 h 5098211"/>
                <a:gd name="connsiteX108" fmla="*/ 1959269 w 3772074"/>
                <a:gd name="connsiteY108" fmla="*/ 3450965 h 5098211"/>
                <a:gd name="connsiteX109" fmla="*/ 2151112 w 3772074"/>
                <a:gd name="connsiteY109" fmla="*/ 3247004 h 5098211"/>
                <a:gd name="connsiteX110" fmla="*/ 2471477 w 3772074"/>
                <a:gd name="connsiteY110" fmla="*/ 3304068 h 5098211"/>
                <a:gd name="connsiteX111" fmla="*/ 2393789 w 3772074"/>
                <a:gd name="connsiteY111" fmla="*/ 3285629 h 5098211"/>
                <a:gd name="connsiteX112" fmla="*/ 2250664 w 3772074"/>
                <a:gd name="connsiteY112" fmla="*/ 3255739 h 5098211"/>
                <a:gd name="connsiteX113" fmla="*/ 1002262 w 3772074"/>
                <a:gd name="connsiteY113" fmla="*/ 3210935 h 5098211"/>
                <a:gd name="connsiteX114" fmla="*/ 1056392 w 3772074"/>
                <a:gd name="connsiteY114" fmla="*/ 3265637 h 5098211"/>
                <a:gd name="connsiteX115" fmla="*/ 1145000 w 3772074"/>
                <a:gd name="connsiteY115" fmla="*/ 3191597 h 5098211"/>
                <a:gd name="connsiteX116" fmla="*/ 1164714 w 3772074"/>
                <a:gd name="connsiteY116" fmla="*/ 2963656 h 5098211"/>
                <a:gd name="connsiteX117" fmla="*/ 1134626 w 3772074"/>
                <a:gd name="connsiteY117" fmla="*/ 2765990 h 5098211"/>
                <a:gd name="connsiteX118" fmla="*/ 1100547 w 3772074"/>
                <a:gd name="connsiteY118" fmla="*/ 2689277 h 5098211"/>
                <a:gd name="connsiteX119" fmla="*/ 1015610 w 3772074"/>
                <a:gd name="connsiteY119" fmla="*/ 2655845 h 5098211"/>
                <a:gd name="connsiteX120" fmla="*/ 926773 w 3772074"/>
                <a:gd name="connsiteY120" fmla="*/ 2682242 h 5098211"/>
                <a:gd name="connsiteX121" fmla="*/ 873382 w 3772074"/>
                <a:gd name="connsiteY121" fmla="*/ 2718660 h 5098211"/>
                <a:gd name="connsiteX122" fmla="*/ 859189 w 3772074"/>
                <a:gd name="connsiteY122" fmla="*/ 2824493 h 5098211"/>
                <a:gd name="connsiteX123" fmla="*/ 1002262 w 3772074"/>
                <a:gd name="connsiteY123" fmla="*/ 3210935 h 5098211"/>
                <a:gd name="connsiteX124" fmla="*/ 2010625 w 3772074"/>
                <a:gd name="connsiteY124" fmla="*/ 2649381 h 5098211"/>
                <a:gd name="connsiteX125" fmla="*/ 1940800 w 3772074"/>
                <a:gd name="connsiteY125" fmla="*/ 2662463 h 5098211"/>
                <a:gd name="connsiteX126" fmla="*/ 1780192 w 3772074"/>
                <a:gd name="connsiteY126" fmla="*/ 2582425 h 5098211"/>
                <a:gd name="connsiteX127" fmla="*/ 1876659 w 3772074"/>
                <a:gd name="connsiteY127" fmla="*/ 2766314 h 5098211"/>
                <a:gd name="connsiteX128" fmla="*/ 1883806 w 3772074"/>
                <a:gd name="connsiteY128" fmla="*/ 2774931 h 5098211"/>
                <a:gd name="connsiteX129" fmla="*/ 1900441 w 3772074"/>
                <a:gd name="connsiteY129" fmla="*/ 2764968 h 5098211"/>
                <a:gd name="connsiteX130" fmla="*/ 1916585 w 3772074"/>
                <a:gd name="connsiteY130" fmla="*/ 2765770 h 5098211"/>
                <a:gd name="connsiteX131" fmla="*/ 1903738 w 3772074"/>
                <a:gd name="connsiteY131" fmla="*/ 2791170 h 5098211"/>
                <a:gd name="connsiteX132" fmla="*/ 1911177 w 3772074"/>
                <a:gd name="connsiteY132" fmla="*/ 2827405 h 5098211"/>
                <a:gd name="connsiteX133" fmla="*/ 1943334 w 3772074"/>
                <a:gd name="connsiteY133" fmla="*/ 2838316 h 5098211"/>
                <a:gd name="connsiteX134" fmla="*/ 2344914 w 3772074"/>
                <a:gd name="connsiteY134" fmla="*/ 2994808 h 5098211"/>
                <a:gd name="connsiteX135" fmla="*/ 2121672 w 3772074"/>
                <a:gd name="connsiteY135" fmla="*/ 2778965 h 5098211"/>
                <a:gd name="connsiteX136" fmla="*/ 2010625 w 3772074"/>
                <a:gd name="connsiteY136" fmla="*/ 2649381 h 5098211"/>
                <a:gd name="connsiteX137" fmla="*/ 1614098 w 3772074"/>
                <a:gd name="connsiteY137" fmla="*/ 1425147 h 5098211"/>
                <a:gd name="connsiteX138" fmla="*/ 1602808 w 3772074"/>
                <a:gd name="connsiteY138" fmla="*/ 1400921 h 5098211"/>
                <a:gd name="connsiteX139" fmla="*/ 1578968 w 3772074"/>
                <a:gd name="connsiteY139" fmla="*/ 1396140 h 5098211"/>
                <a:gd name="connsiteX140" fmla="*/ 1569781 w 3772074"/>
                <a:gd name="connsiteY140" fmla="*/ 1400986 h 5098211"/>
                <a:gd name="connsiteX141" fmla="*/ 1614098 w 3772074"/>
                <a:gd name="connsiteY141" fmla="*/ 1425147 h 5098211"/>
                <a:gd name="connsiteX142" fmla="*/ 1977580 w 3772074"/>
                <a:gd name="connsiteY142" fmla="*/ 3468401 h 5098211"/>
                <a:gd name="connsiteX143" fmla="*/ 1995291 w 3772074"/>
                <a:gd name="connsiteY143" fmla="*/ 3469469 h 5098211"/>
                <a:gd name="connsiteX144" fmla="*/ 1986122 w 3772074"/>
                <a:gd name="connsiteY144" fmla="*/ 3454459 h 5098211"/>
                <a:gd name="connsiteX145" fmla="*/ 1975543 w 3772074"/>
                <a:gd name="connsiteY145" fmla="*/ 3467981 h 509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3772074" h="5098211">
                  <a:moveTo>
                    <a:pt x="676197" y="2472772"/>
                  </a:moveTo>
                  <a:cubicBezTo>
                    <a:pt x="450797" y="2542122"/>
                    <a:pt x="225400" y="2611468"/>
                    <a:pt x="0" y="2680818"/>
                  </a:cubicBezTo>
                  <a:cubicBezTo>
                    <a:pt x="156003" y="2454740"/>
                    <a:pt x="348261" y="2267187"/>
                    <a:pt x="562274" y="2132304"/>
                  </a:cubicBezTo>
                  <a:cubicBezTo>
                    <a:pt x="511187" y="2132815"/>
                    <a:pt x="469798" y="2074290"/>
                    <a:pt x="458950" y="2012467"/>
                  </a:cubicBezTo>
                  <a:cubicBezTo>
                    <a:pt x="448104" y="1950645"/>
                    <a:pt x="460347" y="1886607"/>
                    <a:pt x="472541" y="1825169"/>
                  </a:cubicBezTo>
                  <a:cubicBezTo>
                    <a:pt x="533445" y="1518332"/>
                    <a:pt x="596534" y="1205080"/>
                    <a:pt x="734941" y="939637"/>
                  </a:cubicBezTo>
                  <a:cubicBezTo>
                    <a:pt x="885918" y="650096"/>
                    <a:pt x="1115037" y="439148"/>
                    <a:pt x="1339115" y="234726"/>
                  </a:cubicBezTo>
                  <a:cubicBezTo>
                    <a:pt x="1379610" y="197785"/>
                    <a:pt x="1421850" y="159861"/>
                    <a:pt x="1471169" y="147661"/>
                  </a:cubicBezTo>
                  <a:cubicBezTo>
                    <a:pt x="1520877" y="135366"/>
                    <a:pt x="1572025" y="150615"/>
                    <a:pt x="1621211" y="165781"/>
                  </a:cubicBezTo>
                  <a:cubicBezTo>
                    <a:pt x="1741199" y="202778"/>
                    <a:pt x="1861184" y="239776"/>
                    <a:pt x="1981159" y="276774"/>
                  </a:cubicBezTo>
                  <a:cubicBezTo>
                    <a:pt x="2230602" y="353685"/>
                    <a:pt x="2483336" y="432177"/>
                    <a:pt x="2708067" y="586683"/>
                  </a:cubicBezTo>
                  <a:cubicBezTo>
                    <a:pt x="2347448" y="420192"/>
                    <a:pt x="1976875" y="286806"/>
                    <a:pt x="1600394" y="187983"/>
                  </a:cubicBezTo>
                  <a:cubicBezTo>
                    <a:pt x="1555132" y="176102"/>
                    <a:pt x="1508135" y="164718"/>
                    <a:pt x="1462993" y="177285"/>
                  </a:cubicBezTo>
                  <a:cubicBezTo>
                    <a:pt x="1417469" y="189959"/>
                    <a:pt x="1378693" y="225623"/>
                    <a:pt x="1341430" y="260398"/>
                  </a:cubicBezTo>
                  <a:cubicBezTo>
                    <a:pt x="1058200" y="524711"/>
                    <a:pt x="761136" y="811353"/>
                    <a:pt x="637319" y="1222898"/>
                  </a:cubicBezTo>
                  <a:cubicBezTo>
                    <a:pt x="617594" y="1288466"/>
                    <a:pt x="603937" y="1367107"/>
                    <a:pt x="636441" y="1424342"/>
                  </a:cubicBezTo>
                  <a:cubicBezTo>
                    <a:pt x="689234" y="1517307"/>
                    <a:pt x="687147" y="1645768"/>
                    <a:pt x="650879" y="1750168"/>
                  </a:cubicBezTo>
                  <a:cubicBezTo>
                    <a:pt x="614610" y="1854568"/>
                    <a:pt x="548876" y="1938795"/>
                    <a:pt x="479706" y="2013490"/>
                  </a:cubicBezTo>
                  <a:cubicBezTo>
                    <a:pt x="541465" y="1925720"/>
                    <a:pt x="604548" y="1835227"/>
                    <a:pt x="636491" y="1725738"/>
                  </a:cubicBezTo>
                  <a:cubicBezTo>
                    <a:pt x="668433" y="1616246"/>
                    <a:pt x="662702" y="1481868"/>
                    <a:pt x="597694" y="1397774"/>
                  </a:cubicBezTo>
                  <a:cubicBezTo>
                    <a:pt x="560602" y="1550322"/>
                    <a:pt x="523511" y="1702874"/>
                    <a:pt x="486423" y="1855422"/>
                  </a:cubicBezTo>
                  <a:cubicBezTo>
                    <a:pt x="470394" y="1921340"/>
                    <a:pt x="455797" y="1998845"/>
                    <a:pt x="489022" y="2054042"/>
                  </a:cubicBezTo>
                  <a:cubicBezTo>
                    <a:pt x="510395" y="2089552"/>
                    <a:pt x="546948" y="2105998"/>
                    <a:pt x="582368" y="2112118"/>
                  </a:cubicBezTo>
                  <a:cubicBezTo>
                    <a:pt x="742571" y="2139796"/>
                    <a:pt x="886048" y="1997561"/>
                    <a:pt x="1006919" y="1864444"/>
                  </a:cubicBezTo>
                  <a:cubicBezTo>
                    <a:pt x="932922" y="1985915"/>
                    <a:pt x="826881" y="2076942"/>
                    <a:pt x="709061" y="2120125"/>
                  </a:cubicBezTo>
                  <a:cubicBezTo>
                    <a:pt x="453777" y="2213688"/>
                    <a:pt x="220340" y="2396858"/>
                    <a:pt x="43000" y="2642753"/>
                  </a:cubicBezTo>
                  <a:cubicBezTo>
                    <a:pt x="451050" y="2546178"/>
                    <a:pt x="850070" y="2391220"/>
                    <a:pt x="1229581" y="2181951"/>
                  </a:cubicBezTo>
                  <a:cubicBezTo>
                    <a:pt x="1071157" y="2318396"/>
                    <a:pt x="887462" y="2403137"/>
                    <a:pt x="701846" y="2468502"/>
                  </a:cubicBezTo>
                  <a:cubicBezTo>
                    <a:pt x="748558" y="2558144"/>
                    <a:pt x="795268" y="2647787"/>
                    <a:pt x="841977" y="2737432"/>
                  </a:cubicBezTo>
                  <a:cubicBezTo>
                    <a:pt x="879755" y="2633055"/>
                    <a:pt x="1000861" y="2604727"/>
                    <a:pt x="1079694" y="2664340"/>
                  </a:cubicBezTo>
                  <a:cubicBezTo>
                    <a:pt x="1158523" y="2723949"/>
                    <a:pt x="1195588" y="2845750"/>
                    <a:pt x="1193566" y="2960107"/>
                  </a:cubicBezTo>
                  <a:cubicBezTo>
                    <a:pt x="1191542" y="3074461"/>
                    <a:pt x="1156668" y="3183668"/>
                    <a:pt x="1119575" y="3288411"/>
                  </a:cubicBezTo>
                  <a:cubicBezTo>
                    <a:pt x="1229284" y="3323801"/>
                    <a:pt x="1341605" y="3212313"/>
                    <a:pt x="1378988" y="3079776"/>
                  </a:cubicBezTo>
                  <a:cubicBezTo>
                    <a:pt x="1416372" y="2947235"/>
                    <a:pt x="1398682" y="2801791"/>
                    <a:pt x="1380569" y="2663204"/>
                  </a:cubicBezTo>
                  <a:cubicBezTo>
                    <a:pt x="1351387" y="2439921"/>
                    <a:pt x="1309895" y="2191597"/>
                    <a:pt x="1158993" y="2064158"/>
                  </a:cubicBezTo>
                  <a:cubicBezTo>
                    <a:pt x="1051829" y="1973655"/>
                    <a:pt x="981782" y="1813433"/>
                    <a:pt x="991920" y="1653296"/>
                  </a:cubicBezTo>
                  <a:cubicBezTo>
                    <a:pt x="1002055" y="1493158"/>
                    <a:pt x="1098632" y="1342864"/>
                    <a:pt x="1225420" y="1308959"/>
                  </a:cubicBezTo>
                  <a:cubicBezTo>
                    <a:pt x="1211006" y="1150924"/>
                    <a:pt x="1152335" y="999608"/>
                    <a:pt x="1061755" y="886866"/>
                  </a:cubicBezTo>
                  <a:cubicBezTo>
                    <a:pt x="1169280" y="983221"/>
                    <a:pt x="1238594" y="1142051"/>
                    <a:pt x="1244769" y="1306236"/>
                  </a:cubicBezTo>
                  <a:cubicBezTo>
                    <a:pt x="1297280" y="1348273"/>
                    <a:pt x="1369420" y="1336126"/>
                    <a:pt x="1421868" y="1293972"/>
                  </a:cubicBezTo>
                  <a:cubicBezTo>
                    <a:pt x="1474317" y="1251815"/>
                    <a:pt x="1510350" y="1184885"/>
                    <a:pt x="1539787" y="1116570"/>
                  </a:cubicBezTo>
                  <a:cubicBezTo>
                    <a:pt x="1634199" y="897473"/>
                    <a:pt x="1675198" y="643623"/>
                    <a:pt x="1656097" y="396412"/>
                  </a:cubicBezTo>
                  <a:cubicBezTo>
                    <a:pt x="1713517" y="530761"/>
                    <a:pt x="1675715" y="693819"/>
                    <a:pt x="1644410" y="840797"/>
                  </a:cubicBezTo>
                  <a:cubicBezTo>
                    <a:pt x="1613102" y="987778"/>
                    <a:pt x="1594728" y="1163311"/>
                    <a:pt x="1677928" y="1275074"/>
                  </a:cubicBezTo>
                  <a:cubicBezTo>
                    <a:pt x="2370906" y="835314"/>
                    <a:pt x="3069915" y="410205"/>
                    <a:pt x="3774593" y="0"/>
                  </a:cubicBezTo>
                  <a:cubicBezTo>
                    <a:pt x="3750037" y="33761"/>
                    <a:pt x="3716235" y="54579"/>
                    <a:pt x="3683295" y="74616"/>
                  </a:cubicBezTo>
                  <a:cubicBezTo>
                    <a:pt x="2987890" y="497587"/>
                    <a:pt x="2292486" y="920557"/>
                    <a:pt x="1597063" y="1343528"/>
                  </a:cubicBezTo>
                  <a:cubicBezTo>
                    <a:pt x="1618826" y="1324623"/>
                    <a:pt x="1640591" y="1305715"/>
                    <a:pt x="1662354" y="1286810"/>
                  </a:cubicBezTo>
                  <a:cubicBezTo>
                    <a:pt x="1613377" y="1220753"/>
                    <a:pt x="1587636" y="1129147"/>
                    <a:pt x="1592918" y="1039708"/>
                  </a:cubicBezTo>
                  <a:cubicBezTo>
                    <a:pt x="1545981" y="1151562"/>
                    <a:pt x="1488574" y="1256670"/>
                    <a:pt x="1422216" y="1352259"/>
                  </a:cubicBezTo>
                  <a:cubicBezTo>
                    <a:pt x="1728848" y="1415705"/>
                    <a:pt x="2038838" y="1454323"/>
                    <a:pt x="2349537" y="1467780"/>
                  </a:cubicBezTo>
                  <a:cubicBezTo>
                    <a:pt x="2116055" y="1477009"/>
                    <a:pt x="1882539" y="1457176"/>
                    <a:pt x="1649499" y="1437356"/>
                  </a:cubicBezTo>
                  <a:cubicBezTo>
                    <a:pt x="1628389" y="1609925"/>
                    <a:pt x="1572286" y="1775760"/>
                    <a:pt x="1487765" y="1915433"/>
                  </a:cubicBezTo>
                  <a:cubicBezTo>
                    <a:pt x="1466741" y="1950176"/>
                    <a:pt x="1441912" y="1985055"/>
                    <a:pt x="1408180" y="1996891"/>
                  </a:cubicBezTo>
                  <a:cubicBezTo>
                    <a:pt x="1382173" y="2006017"/>
                    <a:pt x="1354250" y="2000068"/>
                    <a:pt x="1328379" y="1990363"/>
                  </a:cubicBezTo>
                  <a:cubicBezTo>
                    <a:pt x="1199256" y="1941924"/>
                    <a:pt x="1098308" y="1794056"/>
                    <a:pt x="1081219" y="1628325"/>
                  </a:cubicBezTo>
                  <a:cubicBezTo>
                    <a:pt x="1070410" y="1523505"/>
                    <a:pt x="1103789" y="1397544"/>
                    <a:pt x="1185620" y="1367592"/>
                  </a:cubicBezTo>
                  <a:cubicBezTo>
                    <a:pt x="1108034" y="1445130"/>
                    <a:pt x="1082021" y="1586550"/>
                    <a:pt x="1112592" y="1704068"/>
                  </a:cubicBezTo>
                  <a:cubicBezTo>
                    <a:pt x="1143161" y="1821585"/>
                    <a:pt x="1223419" y="1913505"/>
                    <a:pt x="1316088" y="1959040"/>
                  </a:cubicBezTo>
                  <a:cubicBezTo>
                    <a:pt x="1345860" y="1973668"/>
                    <a:pt x="1379545" y="1983929"/>
                    <a:pt x="1409533" y="1970003"/>
                  </a:cubicBezTo>
                  <a:cubicBezTo>
                    <a:pt x="1434624" y="1958347"/>
                    <a:pt x="1452946" y="1931692"/>
                    <a:pt x="1469084" y="1905194"/>
                  </a:cubicBezTo>
                  <a:cubicBezTo>
                    <a:pt x="1549259" y="1773553"/>
                    <a:pt x="1604459" y="1618737"/>
                    <a:pt x="1628995" y="1456675"/>
                  </a:cubicBezTo>
                  <a:cubicBezTo>
                    <a:pt x="1533369" y="1403807"/>
                    <a:pt x="1435120" y="1350751"/>
                    <a:pt x="1330657" y="1341603"/>
                  </a:cubicBezTo>
                  <a:cubicBezTo>
                    <a:pt x="1226196" y="1332454"/>
                    <a:pt x="1112597" y="1375573"/>
                    <a:pt x="1052333" y="1481632"/>
                  </a:cubicBezTo>
                  <a:cubicBezTo>
                    <a:pt x="991685" y="1588368"/>
                    <a:pt x="997944" y="1737219"/>
                    <a:pt x="1043773" y="1854746"/>
                  </a:cubicBezTo>
                  <a:cubicBezTo>
                    <a:pt x="1089604" y="1972274"/>
                    <a:pt x="1169006" y="2064057"/>
                    <a:pt x="1250649" y="2146593"/>
                  </a:cubicBezTo>
                  <a:cubicBezTo>
                    <a:pt x="1429010" y="2326910"/>
                    <a:pt x="1627021" y="2477385"/>
                    <a:pt x="1837619" y="2592654"/>
                  </a:cubicBezTo>
                  <a:cubicBezTo>
                    <a:pt x="1892178" y="2622515"/>
                    <a:pt x="1956186" y="2649828"/>
                    <a:pt x="2009398" y="2616418"/>
                  </a:cubicBezTo>
                  <a:cubicBezTo>
                    <a:pt x="2077525" y="2744543"/>
                    <a:pt x="2203304" y="2803424"/>
                    <a:pt x="2295778" y="2905534"/>
                  </a:cubicBezTo>
                  <a:cubicBezTo>
                    <a:pt x="2409723" y="3031375"/>
                    <a:pt x="2467689" y="3216341"/>
                    <a:pt x="2562278" y="3364755"/>
                  </a:cubicBezTo>
                  <a:cubicBezTo>
                    <a:pt x="2674631" y="3541025"/>
                    <a:pt x="2840978" y="3663175"/>
                    <a:pt x="3019760" y="3700700"/>
                  </a:cubicBezTo>
                  <a:cubicBezTo>
                    <a:pt x="2824782" y="3680546"/>
                    <a:pt x="2638947" y="3550471"/>
                    <a:pt x="2524401" y="3353983"/>
                  </a:cubicBezTo>
                  <a:cubicBezTo>
                    <a:pt x="2483519" y="3518542"/>
                    <a:pt x="2501831" y="3704226"/>
                    <a:pt x="2573537" y="3851738"/>
                  </a:cubicBezTo>
                  <a:cubicBezTo>
                    <a:pt x="2570794" y="3828058"/>
                    <a:pt x="2568025" y="3804379"/>
                    <a:pt x="2565256" y="3780699"/>
                  </a:cubicBezTo>
                  <a:cubicBezTo>
                    <a:pt x="2651277" y="4154040"/>
                    <a:pt x="2816188" y="4499042"/>
                    <a:pt x="3039064" y="4772069"/>
                  </a:cubicBezTo>
                  <a:cubicBezTo>
                    <a:pt x="3104448" y="4852164"/>
                    <a:pt x="3174561" y="4926018"/>
                    <a:pt x="3244621" y="4999773"/>
                  </a:cubicBezTo>
                  <a:cubicBezTo>
                    <a:pt x="2852524" y="4660788"/>
                    <a:pt x="2572623" y="4128678"/>
                    <a:pt x="2480672" y="3547559"/>
                  </a:cubicBezTo>
                  <a:cubicBezTo>
                    <a:pt x="2194814" y="3514628"/>
                    <a:pt x="1908957" y="3481697"/>
                    <a:pt x="1623097" y="3448765"/>
                  </a:cubicBezTo>
                  <a:cubicBezTo>
                    <a:pt x="2087294" y="3803246"/>
                    <a:pt x="2409567" y="4429104"/>
                    <a:pt x="2473279" y="5099829"/>
                  </a:cubicBezTo>
                  <a:cubicBezTo>
                    <a:pt x="2348362" y="4485391"/>
                    <a:pt x="2125329" y="3851479"/>
                    <a:pt x="1686483" y="3525692"/>
                  </a:cubicBezTo>
                  <a:cubicBezTo>
                    <a:pt x="1561532" y="3432914"/>
                    <a:pt x="1418984" y="3364625"/>
                    <a:pt x="1325699" y="3226058"/>
                  </a:cubicBezTo>
                  <a:cubicBezTo>
                    <a:pt x="1251454" y="3300348"/>
                    <a:pt x="1150527" y="3332082"/>
                    <a:pt x="1056656" y="3310635"/>
                  </a:cubicBezTo>
                  <a:cubicBezTo>
                    <a:pt x="845739" y="3117767"/>
                    <a:pt x="863541" y="2699930"/>
                    <a:pt x="676197" y="2472772"/>
                  </a:cubicBezTo>
                  <a:moveTo>
                    <a:pt x="2250664" y="3255739"/>
                  </a:moveTo>
                  <a:cubicBezTo>
                    <a:pt x="2197087" y="3257971"/>
                    <a:pt x="2142883" y="3267869"/>
                    <a:pt x="2094269" y="3295851"/>
                  </a:cubicBezTo>
                  <a:cubicBezTo>
                    <a:pt x="2045629" y="3323801"/>
                    <a:pt x="2002841" y="3371419"/>
                    <a:pt x="1983171" y="3433141"/>
                  </a:cubicBezTo>
                  <a:cubicBezTo>
                    <a:pt x="2124597" y="3485611"/>
                    <a:pt x="2271693" y="3514628"/>
                    <a:pt x="2419284" y="3519254"/>
                  </a:cubicBezTo>
                  <a:cubicBezTo>
                    <a:pt x="2432450" y="3519675"/>
                    <a:pt x="2446060" y="3519804"/>
                    <a:pt x="2458180" y="3513463"/>
                  </a:cubicBezTo>
                  <a:cubicBezTo>
                    <a:pt x="2470327" y="3507123"/>
                    <a:pt x="2480646" y="3492566"/>
                    <a:pt x="2479914" y="3476294"/>
                  </a:cubicBezTo>
                  <a:cubicBezTo>
                    <a:pt x="2478007" y="3433852"/>
                    <a:pt x="2486889" y="3390796"/>
                    <a:pt x="2505018" y="3354694"/>
                  </a:cubicBezTo>
                  <a:cubicBezTo>
                    <a:pt x="2511627" y="3341496"/>
                    <a:pt x="2506455" y="3324416"/>
                    <a:pt x="2501021" y="3310409"/>
                  </a:cubicBezTo>
                  <a:cubicBezTo>
                    <a:pt x="2463954" y="3215050"/>
                    <a:pt x="2418579" y="3124638"/>
                    <a:pt x="2365968" y="3041251"/>
                  </a:cubicBezTo>
                  <a:cubicBezTo>
                    <a:pt x="2359046" y="3030308"/>
                    <a:pt x="2348388" y="3024258"/>
                    <a:pt x="2338148" y="3018623"/>
                  </a:cubicBezTo>
                  <a:cubicBezTo>
                    <a:pt x="2194553" y="2939653"/>
                    <a:pt x="2045551" y="2862212"/>
                    <a:pt x="1888495" y="2857354"/>
                  </a:cubicBezTo>
                  <a:cubicBezTo>
                    <a:pt x="1893775" y="2848205"/>
                    <a:pt x="1892886" y="2834405"/>
                    <a:pt x="1886507" y="2826405"/>
                  </a:cubicBezTo>
                  <a:cubicBezTo>
                    <a:pt x="1872064" y="2879202"/>
                    <a:pt x="1848037" y="2927942"/>
                    <a:pt x="1816714" y="2967981"/>
                  </a:cubicBezTo>
                  <a:cubicBezTo>
                    <a:pt x="1811622" y="2934141"/>
                    <a:pt x="1831575" y="2903409"/>
                    <a:pt x="1848097" y="2875728"/>
                  </a:cubicBezTo>
                  <a:cubicBezTo>
                    <a:pt x="1864619" y="2848047"/>
                    <a:pt x="1878947" y="2809593"/>
                    <a:pt x="1863499" y="2780981"/>
                  </a:cubicBezTo>
                  <a:cubicBezTo>
                    <a:pt x="1831086" y="2720947"/>
                    <a:pt x="1798673" y="2660911"/>
                    <a:pt x="1766261" y="2600877"/>
                  </a:cubicBezTo>
                  <a:cubicBezTo>
                    <a:pt x="1752087" y="2574626"/>
                    <a:pt x="1736607" y="2547000"/>
                    <a:pt x="1713115" y="2534714"/>
                  </a:cubicBezTo>
                  <a:cubicBezTo>
                    <a:pt x="1582448" y="2466376"/>
                    <a:pt x="1457904" y="2380098"/>
                    <a:pt x="1342498" y="2277972"/>
                  </a:cubicBezTo>
                  <a:cubicBezTo>
                    <a:pt x="1332449" y="2282420"/>
                    <a:pt x="1332890" y="2300012"/>
                    <a:pt x="1335218" y="2312912"/>
                  </a:cubicBezTo>
                  <a:cubicBezTo>
                    <a:pt x="1371306" y="2513020"/>
                    <a:pt x="1399108" y="2715422"/>
                    <a:pt x="1418475" y="2919053"/>
                  </a:cubicBezTo>
                  <a:cubicBezTo>
                    <a:pt x="1422746" y="2963979"/>
                    <a:pt x="1426602" y="3009566"/>
                    <a:pt x="1421129" y="3054291"/>
                  </a:cubicBezTo>
                  <a:cubicBezTo>
                    <a:pt x="1415659" y="3099017"/>
                    <a:pt x="1399777" y="3143458"/>
                    <a:pt x="1370985" y="3171295"/>
                  </a:cubicBezTo>
                  <a:cubicBezTo>
                    <a:pt x="1352905" y="3188769"/>
                    <a:pt x="1351448" y="3223749"/>
                    <a:pt x="1361878" y="3249042"/>
                  </a:cubicBezTo>
                  <a:cubicBezTo>
                    <a:pt x="1372312" y="3274339"/>
                    <a:pt x="1391668" y="3291905"/>
                    <a:pt x="1410897" y="3307400"/>
                  </a:cubicBezTo>
                  <a:cubicBezTo>
                    <a:pt x="1560534" y="3427803"/>
                    <a:pt x="1742573" y="3477329"/>
                    <a:pt x="1920999" y="3474095"/>
                  </a:cubicBezTo>
                  <a:cubicBezTo>
                    <a:pt x="1936359" y="3473836"/>
                    <a:pt x="1955690" y="3469436"/>
                    <a:pt x="1959269" y="3450965"/>
                  </a:cubicBezTo>
                  <a:cubicBezTo>
                    <a:pt x="1979984" y="3344213"/>
                    <a:pt x="2065064" y="3273531"/>
                    <a:pt x="2151112" y="3247004"/>
                  </a:cubicBezTo>
                  <a:cubicBezTo>
                    <a:pt x="2258449" y="3213892"/>
                    <a:pt x="2376025" y="3234831"/>
                    <a:pt x="2471477" y="3304068"/>
                  </a:cubicBezTo>
                  <a:cubicBezTo>
                    <a:pt x="2448698" y="3323930"/>
                    <a:pt x="2418657" y="3301221"/>
                    <a:pt x="2393789" y="3285629"/>
                  </a:cubicBezTo>
                  <a:cubicBezTo>
                    <a:pt x="2350138" y="3258326"/>
                    <a:pt x="2299539" y="3253701"/>
                    <a:pt x="2250664" y="3255739"/>
                  </a:cubicBezTo>
                  <a:moveTo>
                    <a:pt x="1002262" y="3210935"/>
                  </a:moveTo>
                  <a:cubicBezTo>
                    <a:pt x="1016548" y="3234501"/>
                    <a:pt x="1033211" y="3258973"/>
                    <a:pt x="1056392" y="3265637"/>
                  </a:cubicBezTo>
                  <a:cubicBezTo>
                    <a:pt x="1094019" y="3276410"/>
                    <a:pt x="1128796" y="3235003"/>
                    <a:pt x="1145000" y="3191597"/>
                  </a:cubicBezTo>
                  <a:cubicBezTo>
                    <a:pt x="1171200" y="3121406"/>
                    <a:pt x="1170414" y="3040663"/>
                    <a:pt x="1164714" y="2963656"/>
                  </a:cubicBezTo>
                  <a:cubicBezTo>
                    <a:pt x="1159761" y="2896745"/>
                    <a:pt x="1151418" y="2829883"/>
                    <a:pt x="1134626" y="2765990"/>
                  </a:cubicBezTo>
                  <a:cubicBezTo>
                    <a:pt x="1127257" y="2737940"/>
                    <a:pt x="1117788" y="2709625"/>
                    <a:pt x="1100547" y="2689277"/>
                  </a:cubicBezTo>
                  <a:cubicBezTo>
                    <a:pt x="1078429" y="2663175"/>
                    <a:pt x="1046118" y="2653794"/>
                    <a:pt x="1015610" y="2655845"/>
                  </a:cubicBezTo>
                  <a:cubicBezTo>
                    <a:pt x="985102" y="2657896"/>
                    <a:pt x="955717" y="2670124"/>
                    <a:pt x="926773" y="2682242"/>
                  </a:cubicBezTo>
                  <a:cubicBezTo>
                    <a:pt x="907281" y="2690406"/>
                    <a:pt x="886814" y="2699358"/>
                    <a:pt x="873382" y="2718660"/>
                  </a:cubicBezTo>
                  <a:cubicBezTo>
                    <a:pt x="853912" y="2746645"/>
                    <a:pt x="854707" y="2787974"/>
                    <a:pt x="859189" y="2824493"/>
                  </a:cubicBezTo>
                  <a:cubicBezTo>
                    <a:pt x="876566" y="2966033"/>
                    <a:pt x="932849" y="3096442"/>
                    <a:pt x="1002262" y="3210935"/>
                  </a:cubicBezTo>
                  <a:moveTo>
                    <a:pt x="2010625" y="2649381"/>
                  </a:moveTo>
                  <a:cubicBezTo>
                    <a:pt x="1995396" y="2673967"/>
                    <a:pt x="1965016" y="2670263"/>
                    <a:pt x="1940800" y="2662463"/>
                  </a:cubicBezTo>
                  <a:cubicBezTo>
                    <a:pt x="1884794" y="2644426"/>
                    <a:pt x="1830673" y="2617453"/>
                    <a:pt x="1780192" y="2582425"/>
                  </a:cubicBezTo>
                  <a:cubicBezTo>
                    <a:pt x="1812348" y="2643720"/>
                    <a:pt x="1844503" y="2705019"/>
                    <a:pt x="1876659" y="2766314"/>
                  </a:cubicBezTo>
                  <a:cubicBezTo>
                    <a:pt x="1878509" y="2769836"/>
                    <a:pt x="1880591" y="2773592"/>
                    <a:pt x="1883806" y="2774931"/>
                  </a:cubicBezTo>
                  <a:cubicBezTo>
                    <a:pt x="1889950" y="2777487"/>
                    <a:pt x="1895501" y="2770163"/>
                    <a:pt x="1900441" y="2764968"/>
                  </a:cubicBezTo>
                  <a:cubicBezTo>
                    <a:pt x="1905378" y="2759773"/>
                    <a:pt x="1915070" y="2757967"/>
                    <a:pt x="1916585" y="2765770"/>
                  </a:cubicBezTo>
                  <a:cubicBezTo>
                    <a:pt x="1920790" y="2775222"/>
                    <a:pt x="1909035" y="2782598"/>
                    <a:pt x="1903738" y="2791170"/>
                  </a:cubicBezTo>
                  <a:cubicBezTo>
                    <a:pt x="1896896" y="2802231"/>
                    <a:pt x="1901961" y="2819395"/>
                    <a:pt x="1911177" y="2827405"/>
                  </a:cubicBezTo>
                  <a:cubicBezTo>
                    <a:pt x="1920372" y="2835418"/>
                    <a:pt x="1932154" y="2836828"/>
                    <a:pt x="1943334" y="2838316"/>
                  </a:cubicBezTo>
                  <a:cubicBezTo>
                    <a:pt x="2083402" y="2856949"/>
                    <a:pt x="2215347" y="2926276"/>
                    <a:pt x="2344914" y="2994808"/>
                  </a:cubicBezTo>
                  <a:cubicBezTo>
                    <a:pt x="2277936" y="2911985"/>
                    <a:pt x="2202782" y="2839325"/>
                    <a:pt x="2121672" y="2778965"/>
                  </a:cubicBezTo>
                  <a:cubicBezTo>
                    <a:pt x="2077029" y="2745762"/>
                    <a:pt x="2026743" y="2710683"/>
                    <a:pt x="2010625" y="2649381"/>
                  </a:cubicBezTo>
                  <a:moveTo>
                    <a:pt x="1614098" y="1425147"/>
                  </a:moveTo>
                  <a:cubicBezTo>
                    <a:pt x="1615866" y="1415333"/>
                    <a:pt x="1610096" y="1405360"/>
                    <a:pt x="1602808" y="1400921"/>
                  </a:cubicBezTo>
                  <a:cubicBezTo>
                    <a:pt x="1595522" y="1396483"/>
                    <a:pt x="1587090" y="1396266"/>
                    <a:pt x="1578968" y="1396140"/>
                  </a:cubicBezTo>
                  <a:cubicBezTo>
                    <a:pt x="1575392" y="1396082"/>
                    <a:pt x="1570904" y="1396781"/>
                    <a:pt x="1569781" y="1400986"/>
                  </a:cubicBezTo>
                  <a:cubicBezTo>
                    <a:pt x="1582918" y="1412865"/>
                    <a:pt x="1598153" y="1421172"/>
                    <a:pt x="1614098" y="1425147"/>
                  </a:cubicBezTo>
                  <a:moveTo>
                    <a:pt x="1977580" y="3468401"/>
                  </a:moveTo>
                  <a:cubicBezTo>
                    <a:pt x="1983484" y="3468757"/>
                    <a:pt x="1989388" y="3469113"/>
                    <a:pt x="1995291" y="3469469"/>
                  </a:cubicBezTo>
                  <a:cubicBezTo>
                    <a:pt x="1996519" y="3462514"/>
                    <a:pt x="1991869" y="3454879"/>
                    <a:pt x="1986122" y="3454459"/>
                  </a:cubicBezTo>
                  <a:cubicBezTo>
                    <a:pt x="1980376" y="3454006"/>
                    <a:pt x="1974994" y="3460864"/>
                    <a:pt x="1975543" y="3467981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形状 14">
              <a:extLst>
                <a:ext uri="{FF2B5EF4-FFF2-40B4-BE49-F238E27FC236}">
                  <a16:creationId xmlns:a16="http://schemas.microsoft.com/office/drawing/2014/main" id="{14199A90-6B3A-9949-B271-49ED57867421}"/>
                </a:ext>
              </a:extLst>
            </p:cNvPr>
            <p:cNvSpPr/>
            <p:nvPr/>
          </p:nvSpPr>
          <p:spPr>
            <a:xfrm>
              <a:off x="4696072" y="1561515"/>
              <a:ext cx="255999" cy="624337"/>
            </a:xfrm>
            <a:custGeom>
              <a:avLst/>
              <a:gdLst>
                <a:gd name="connsiteX0" fmla="*/ 224270 w 255999"/>
                <a:gd name="connsiteY0" fmla="*/ 5389 h 624336"/>
                <a:gd name="connsiteX1" fmla="*/ 256009 w 255999"/>
                <a:gd name="connsiteY1" fmla="*/ 9070 h 624336"/>
                <a:gd name="connsiteX2" fmla="*/ 85142 w 255999"/>
                <a:gd name="connsiteY2" fmla="*/ 283177 h 624336"/>
                <a:gd name="connsiteX3" fmla="*/ 9727 w 255999"/>
                <a:gd name="connsiteY3" fmla="*/ 625789 h 624336"/>
                <a:gd name="connsiteX4" fmla="*/ 1263 w 255999"/>
                <a:gd name="connsiteY4" fmla="*/ 589438 h 624336"/>
                <a:gd name="connsiteX5" fmla="*/ 112675 w 255999"/>
                <a:gd name="connsiteY5" fmla="*/ 153228 h 624336"/>
                <a:gd name="connsiteX6" fmla="*/ 224270 w 255999"/>
                <a:gd name="connsiteY6" fmla="*/ 5389 h 62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5999" h="624336">
                  <a:moveTo>
                    <a:pt x="224270" y="5389"/>
                  </a:moveTo>
                  <a:cubicBezTo>
                    <a:pt x="234928" y="-906"/>
                    <a:pt x="250575" y="-3908"/>
                    <a:pt x="256009" y="9070"/>
                  </a:cubicBezTo>
                  <a:cubicBezTo>
                    <a:pt x="170327" y="61670"/>
                    <a:pt x="116489" y="171291"/>
                    <a:pt x="85142" y="283177"/>
                  </a:cubicBezTo>
                  <a:cubicBezTo>
                    <a:pt x="53821" y="395066"/>
                    <a:pt x="40447" y="513641"/>
                    <a:pt x="9727" y="625789"/>
                  </a:cubicBezTo>
                  <a:cubicBezTo>
                    <a:pt x="-1114" y="621943"/>
                    <a:pt x="-1088" y="603093"/>
                    <a:pt x="1263" y="589438"/>
                  </a:cubicBezTo>
                  <a:cubicBezTo>
                    <a:pt x="26967" y="439708"/>
                    <a:pt x="53377" y="287547"/>
                    <a:pt x="112675" y="153228"/>
                  </a:cubicBezTo>
                  <a:cubicBezTo>
                    <a:pt x="139242" y="93036"/>
                    <a:pt x="174272" y="34930"/>
                    <a:pt x="224270" y="5389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形状 15">
              <a:extLst>
                <a:ext uri="{FF2B5EF4-FFF2-40B4-BE49-F238E27FC236}">
                  <a16:creationId xmlns:a16="http://schemas.microsoft.com/office/drawing/2014/main" id="{F42789CD-CBC7-B145-863D-B907FC667ADC}"/>
                </a:ext>
              </a:extLst>
            </p:cNvPr>
            <p:cNvSpPr/>
            <p:nvPr/>
          </p:nvSpPr>
          <p:spPr>
            <a:xfrm>
              <a:off x="5037837" y="1725175"/>
              <a:ext cx="308244" cy="595223"/>
            </a:xfrm>
            <a:custGeom>
              <a:avLst/>
              <a:gdLst>
                <a:gd name="connsiteX0" fmla="*/ 302292 w 308244"/>
                <a:gd name="connsiteY0" fmla="*/ 0 h 595222"/>
                <a:gd name="connsiteX1" fmla="*/ 307673 w 308244"/>
                <a:gd name="connsiteY1" fmla="*/ 36535 h 595222"/>
                <a:gd name="connsiteX2" fmla="*/ 26544 w 308244"/>
                <a:gd name="connsiteY2" fmla="*/ 584463 h 595222"/>
                <a:gd name="connsiteX3" fmla="*/ 10139 w 308244"/>
                <a:gd name="connsiteY3" fmla="*/ 597571 h 595222"/>
                <a:gd name="connsiteX4" fmla="*/ 1519 w 308244"/>
                <a:gd name="connsiteY4" fmla="*/ 581319 h 595222"/>
                <a:gd name="connsiteX5" fmla="*/ 285809 w 308244"/>
                <a:gd name="connsiteY5" fmla="*/ 45984 h 595222"/>
                <a:gd name="connsiteX6" fmla="*/ 302292 w 308244"/>
                <a:gd name="connsiteY6" fmla="*/ 0 h 595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4" h="595222">
                  <a:moveTo>
                    <a:pt x="302292" y="0"/>
                  </a:moveTo>
                  <a:cubicBezTo>
                    <a:pt x="311095" y="7437"/>
                    <a:pt x="310024" y="23670"/>
                    <a:pt x="307673" y="36535"/>
                  </a:cubicBezTo>
                  <a:cubicBezTo>
                    <a:pt x="268516" y="250042"/>
                    <a:pt x="145322" y="422304"/>
                    <a:pt x="26544" y="584463"/>
                  </a:cubicBezTo>
                  <a:cubicBezTo>
                    <a:pt x="22051" y="590603"/>
                    <a:pt x="16826" y="597186"/>
                    <a:pt x="10139" y="597571"/>
                  </a:cubicBezTo>
                  <a:cubicBezTo>
                    <a:pt x="3452" y="597953"/>
                    <a:pt x="-3027" y="587404"/>
                    <a:pt x="1519" y="581319"/>
                  </a:cubicBezTo>
                  <a:cubicBezTo>
                    <a:pt x="119905" y="422805"/>
                    <a:pt x="242445" y="255114"/>
                    <a:pt x="285809" y="45984"/>
                  </a:cubicBezTo>
                  <a:cubicBezTo>
                    <a:pt x="289231" y="29525"/>
                    <a:pt x="292522" y="11953"/>
                    <a:pt x="302292" y="0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7" name="任意形状 16">
              <a:extLst>
                <a:ext uri="{FF2B5EF4-FFF2-40B4-BE49-F238E27FC236}">
                  <a16:creationId xmlns:a16="http://schemas.microsoft.com/office/drawing/2014/main" id="{972A8867-3F17-EE46-A7BF-A2CD21C92BC2}"/>
                </a:ext>
              </a:extLst>
            </p:cNvPr>
            <p:cNvSpPr/>
            <p:nvPr/>
          </p:nvSpPr>
          <p:spPr>
            <a:xfrm>
              <a:off x="4839732" y="1611333"/>
              <a:ext cx="357877" cy="692270"/>
            </a:xfrm>
            <a:custGeom>
              <a:avLst/>
              <a:gdLst>
                <a:gd name="connsiteX0" fmla="*/ 358317 w 357876"/>
                <a:gd name="connsiteY0" fmla="*/ 14172 h 692269"/>
                <a:gd name="connsiteX1" fmla="*/ 242987 w 357876"/>
                <a:gd name="connsiteY1" fmla="*/ 331034 h 692269"/>
                <a:gd name="connsiteX2" fmla="*/ 116868 w 357876"/>
                <a:gd name="connsiteY2" fmla="*/ 531834 h 692269"/>
                <a:gd name="connsiteX3" fmla="*/ 18622 w 357876"/>
                <a:gd name="connsiteY3" fmla="*/ 684056 h 692269"/>
                <a:gd name="connsiteX4" fmla="*/ 5090 w 357876"/>
                <a:gd name="connsiteY4" fmla="*/ 693392 h 692269"/>
                <a:gd name="connsiteX5" fmla="*/ 6083 w 357876"/>
                <a:gd name="connsiteY5" fmla="*/ 664928 h 692269"/>
                <a:gd name="connsiteX6" fmla="*/ 176845 w 357876"/>
                <a:gd name="connsiteY6" fmla="*/ 399886 h 692269"/>
                <a:gd name="connsiteX7" fmla="*/ 336975 w 357876"/>
                <a:gd name="connsiteY7" fmla="*/ 25232 h 692269"/>
                <a:gd name="connsiteX8" fmla="*/ 341991 w 357876"/>
                <a:gd name="connsiteY8" fmla="*/ 4891 h 692269"/>
                <a:gd name="connsiteX9" fmla="*/ 356985 w 357876"/>
                <a:gd name="connsiteY9" fmla="*/ 3878 h 692269"/>
                <a:gd name="connsiteX10" fmla="*/ 358317 w 357876"/>
                <a:gd name="connsiteY10" fmla="*/ 14172 h 692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7876" h="692269">
                  <a:moveTo>
                    <a:pt x="358317" y="14172"/>
                  </a:moveTo>
                  <a:cubicBezTo>
                    <a:pt x="353223" y="131573"/>
                    <a:pt x="299307" y="236371"/>
                    <a:pt x="242987" y="331034"/>
                  </a:cubicBezTo>
                  <a:cubicBezTo>
                    <a:pt x="202393" y="399313"/>
                    <a:pt x="159604" y="465583"/>
                    <a:pt x="116868" y="531834"/>
                  </a:cubicBezTo>
                  <a:cubicBezTo>
                    <a:pt x="84110" y="582574"/>
                    <a:pt x="51379" y="633313"/>
                    <a:pt x="18622" y="684056"/>
                  </a:cubicBezTo>
                  <a:cubicBezTo>
                    <a:pt x="15200" y="689377"/>
                    <a:pt x="10367" y="695297"/>
                    <a:pt x="5090" y="693392"/>
                  </a:cubicBezTo>
                  <a:cubicBezTo>
                    <a:pt x="-3687" y="690225"/>
                    <a:pt x="388" y="673769"/>
                    <a:pt x="6083" y="664928"/>
                  </a:cubicBezTo>
                  <a:cubicBezTo>
                    <a:pt x="63004" y="576579"/>
                    <a:pt x="119924" y="488234"/>
                    <a:pt x="176845" y="399886"/>
                  </a:cubicBezTo>
                  <a:cubicBezTo>
                    <a:pt x="249021" y="287877"/>
                    <a:pt x="324045" y="167632"/>
                    <a:pt x="336975" y="25232"/>
                  </a:cubicBezTo>
                  <a:cubicBezTo>
                    <a:pt x="337628" y="18076"/>
                    <a:pt x="338255" y="10413"/>
                    <a:pt x="341991" y="4891"/>
                  </a:cubicBezTo>
                  <a:cubicBezTo>
                    <a:pt x="345726" y="-634"/>
                    <a:pt x="353798" y="-2152"/>
                    <a:pt x="356985" y="3878"/>
                  </a:cubicBezTo>
                  <a:cubicBezTo>
                    <a:pt x="358526" y="6841"/>
                    <a:pt x="358474" y="10636"/>
                    <a:pt x="358317" y="14172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形状 17">
              <a:extLst>
                <a:ext uri="{FF2B5EF4-FFF2-40B4-BE49-F238E27FC236}">
                  <a16:creationId xmlns:a16="http://schemas.microsoft.com/office/drawing/2014/main" id="{9F4B9CA2-8E12-1948-8050-5E452F96DECA}"/>
                </a:ext>
              </a:extLst>
            </p:cNvPr>
            <p:cNvSpPr/>
            <p:nvPr/>
          </p:nvSpPr>
          <p:spPr>
            <a:xfrm>
              <a:off x="5298541" y="3513510"/>
              <a:ext cx="310857" cy="423773"/>
            </a:xfrm>
            <a:custGeom>
              <a:avLst/>
              <a:gdLst>
                <a:gd name="connsiteX0" fmla="*/ 27299 w 310856"/>
                <a:gd name="connsiteY0" fmla="*/ 17875 h 423772"/>
                <a:gd name="connsiteX1" fmla="*/ 22074 w 310856"/>
                <a:gd name="connsiteY1" fmla="*/ 51486 h 423772"/>
                <a:gd name="connsiteX2" fmla="*/ 39994 w 310856"/>
                <a:gd name="connsiteY2" fmla="*/ 80341 h 423772"/>
                <a:gd name="connsiteX3" fmla="*/ 305894 w 310856"/>
                <a:gd name="connsiteY3" fmla="*/ 402150 h 423772"/>
                <a:gd name="connsiteX4" fmla="*/ 312059 w 310856"/>
                <a:gd name="connsiteY4" fmla="*/ 420233 h 423772"/>
                <a:gd name="connsiteX5" fmla="*/ 289411 w 310856"/>
                <a:gd name="connsiteY5" fmla="*/ 415866 h 423772"/>
                <a:gd name="connsiteX6" fmla="*/ 30512 w 310856"/>
                <a:gd name="connsiteY6" fmla="*/ 100074 h 423772"/>
                <a:gd name="connsiteX7" fmla="*/ 4076 w 310856"/>
                <a:gd name="connsiteY7" fmla="*/ 58570 h 423772"/>
                <a:gd name="connsiteX8" fmla="*/ 7367 w 310856"/>
                <a:gd name="connsiteY8" fmla="*/ 8332 h 423772"/>
                <a:gd name="connsiteX9" fmla="*/ 23145 w 310856"/>
                <a:gd name="connsiteY9" fmla="*/ 536 h 423772"/>
                <a:gd name="connsiteX10" fmla="*/ 27299 w 310856"/>
                <a:gd name="connsiteY10" fmla="*/ 17875 h 423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0856" h="423772">
                  <a:moveTo>
                    <a:pt x="27299" y="17875"/>
                  </a:moveTo>
                  <a:cubicBezTo>
                    <a:pt x="19566" y="25477"/>
                    <a:pt x="18469" y="40099"/>
                    <a:pt x="22074" y="51486"/>
                  </a:cubicBezTo>
                  <a:cubicBezTo>
                    <a:pt x="25679" y="62873"/>
                    <a:pt x="32941" y="71769"/>
                    <a:pt x="39994" y="80341"/>
                  </a:cubicBezTo>
                  <a:cubicBezTo>
                    <a:pt x="128627" y="187611"/>
                    <a:pt x="217261" y="294880"/>
                    <a:pt x="305894" y="402150"/>
                  </a:cubicBezTo>
                  <a:cubicBezTo>
                    <a:pt x="309943" y="407034"/>
                    <a:pt x="314332" y="413828"/>
                    <a:pt x="312059" y="420233"/>
                  </a:cubicBezTo>
                  <a:cubicBezTo>
                    <a:pt x="308454" y="430552"/>
                    <a:pt x="295863" y="423759"/>
                    <a:pt x="289411" y="415866"/>
                  </a:cubicBezTo>
                  <a:cubicBezTo>
                    <a:pt x="203102" y="310602"/>
                    <a:pt x="116820" y="205338"/>
                    <a:pt x="30512" y="100074"/>
                  </a:cubicBezTo>
                  <a:cubicBezTo>
                    <a:pt x="20324" y="87620"/>
                    <a:pt x="9901" y="74777"/>
                    <a:pt x="4076" y="58570"/>
                  </a:cubicBezTo>
                  <a:cubicBezTo>
                    <a:pt x="-1723" y="42363"/>
                    <a:pt x="-1932" y="21789"/>
                    <a:pt x="7367" y="8332"/>
                  </a:cubicBezTo>
                  <a:cubicBezTo>
                    <a:pt x="11234" y="2671"/>
                    <a:pt x="17398" y="-1534"/>
                    <a:pt x="23145" y="536"/>
                  </a:cubicBezTo>
                  <a:cubicBezTo>
                    <a:pt x="28892" y="2607"/>
                    <a:pt x="32001" y="13249"/>
                    <a:pt x="27299" y="17875"/>
                  </a:cubicBezTo>
                  <a:close/>
                </a:path>
              </a:pathLst>
            </a:custGeom>
            <a:solidFill>
              <a:srgbClr val="000000"/>
            </a:solidFill>
            <a:ln w="28575" cap="rnd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20" name="图形 19" descr="选中标记">
            <a:extLst>
              <a:ext uri="{FF2B5EF4-FFF2-40B4-BE49-F238E27FC236}">
                <a16:creationId xmlns:a16="http://schemas.microsoft.com/office/drawing/2014/main" id="{94CDEBE9-E931-1346-80BC-611E9CF281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36958" y="1823581"/>
            <a:ext cx="1382842" cy="1382842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1599EA8A-B2B4-9845-B454-54F8F0E740A5}"/>
              </a:ext>
            </a:extLst>
          </p:cNvPr>
          <p:cNvSpPr txBox="1"/>
          <p:nvPr/>
        </p:nvSpPr>
        <p:spPr>
          <a:xfrm>
            <a:off x="4432515" y="37195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6430075"/>
      </p:ext>
    </p:extLst>
  </p:cSld>
  <p:clrMapOvr>
    <a:masterClrMapping/>
  </p:clrMapOvr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宽屏公开课演讲.pot</Template>
  <TotalTime>3377</TotalTime>
  <Words>2632</Words>
  <Application>Microsoft Macintosh PowerPoint</Application>
  <PresentationFormat>全屏显示(16:9)</PresentationFormat>
  <Paragraphs>141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Arial</vt:lpstr>
      <vt:lpstr>Calibri</vt:lpstr>
      <vt:lpstr>宽屏公开课演讲</vt:lpstr>
      <vt:lpstr>可视范围</vt:lpstr>
      <vt:lpstr>眼不离镜</vt:lpstr>
      <vt:lpstr>位置错觉</vt:lpstr>
      <vt:lpstr>红反光</vt:lpstr>
      <vt:lpstr>PowerPoint 演示文稿</vt:lpstr>
      <vt:lpstr>作业</vt:lpstr>
      <vt:lpstr>显微操作原则</vt:lpstr>
      <vt:lpstr>稳</vt:lpstr>
      <vt:lpstr>稳定支撑</vt:lpstr>
      <vt:lpstr>控制与用力分离</vt:lpstr>
      <vt:lpstr>行动要有目的 </vt:lpstr>
      <vt:lpstr>显微操作禁忌</vt:lpstr>
      <vt:lpstr>显微操作思考原则</vt:lpstr>
    </vt:vector>
  </TitlesOfParts>
  <Company>Goldengrape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Grape Golden</dc:creator>
  <cp:lastModifiedBy>X Z</cp:lastModifiedBy>
  <cp:revision>206</cp:revision>
  <dcterms:created xsi:type="dcterms:W3CDTF">2015-08-23T19:17:07Z</dcterms:created>
  <dcterms:modified xsi:type="dcterms:W3CDTF">2019-07-04T08:24:16Z</dcterms:modified>
</cp:coreProperties>
</file>

<file path=docProps/thumbnail.jpeg>
</file>